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4" r:id="rId6"/>
    <p:sldId id="262" r:id="rId7"/>
    <p:sldId id="263" r:id="rId8"/>
    <p:sldId id="279" r:id="rId9"/>
    <p:sldId id="270" r:id="rId10"/>
    <p:sldId id="299" r:id="rId11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13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5704141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defRPr sz="2200">
        <a:latin typeface="Lucida Grande"/>
        <a:ea typeface="Lucida Grande"/>
        <a:cs typeface="Lucida Grande"/>
        <a:sym typeface="Lucida Grande"/>
      </a:defRPr>
    </a:lvl1pPr>
    <a:lvl2pPr indent="228600" defTabSz="457200">
      <a:defRPr sz="2200">
        <a:latin typeface="Lucida Grande"/>
        <a:ea typeface="Lucida Grande"/>
        <a:cs typeface="Lucida Grande"/>
        <a:sym typeface="Lucida Grande"/>
      </a:defRPr>
    </a:lvl2pPr>
    <a:lvl3pPr indent="457200" defTabSz="457200">
      <a:defRPr sz="2200">
        <a:latin typeface="Lucida Grande"/>
        <a:ea typeface="Lucida Grande"/>
        <a:cs typeface="Lucida Grande"/>
        <a:sym typeface="Lucida Grande"/>
      </a:defRPr>
    </a:lvl3pPr>
    <a:lvl4pPr indent="685800" defTabSz="457200">
      <a:defRPr sz="2200">
        <a:latin typeface="Lucida Grande"/>
        <a:ea typeface="Lucida Grande"/>
        <a:cs typeface="Lucida Grande"/>
        <a:sym typeface="Lucida Grande"/>
      </a:defRPr>
    </a:lvl4pPr>
    <a:lvl5pPr indent="914400" defTabSz="457200">
      <a:defRPr sz="2200">
        <a:latin typeface="Lucida Grande"/>
        <a:ea typeface="Lucida Grande"/>
        <a:cs typeface="Lucida Grande"/>
        <a:sym typeface="Lucida Grande"/>
      </a:defRPr>
    </a:lvl5pPr>
    <a:lvl6pPr indent="1143000" defTabSz="457200">
      <a:defRPr sz="2200">
        <a:latin typeface="Lucida Grande"/>
        <a:ea typeface="Lucida Grande"/>
        <a:cs typeface="Lucida Grande"/>
        <a:sym typeface="Lucida Grande"/>
      </a:defRPr>
    </a:lvl6pPr>
    <a:lvl7pPr indent="1371600" defTabSz="457200">
      <a:defRPr sz="2200">
        <a:latin typeface="Lucida Grande"/>
        <a:ea typeface="Lucida Grande"/>
        <a:cs typeface="Lucida Grande"/>
        <a:sym typeface="Lucida Grande"/>
      </a:defRPr>
    </a:lvl7pPr>
    <a:lvl8pPr indent="1600200" defTabSz="457200">
      <a:defRPr sz="2200">
        <a:latin typeface="Lucida Grande"/>
        <a:ea typeface="Lucida Grande"/>
        <a:cs typeface="Lucida Grande"/>
        <a:sym typeface="Lucida Grande"/>
      </a:defRPr>
    </a:lvl8pPr>
    <a:lvl9pPr indent="1828800" defTabSz="457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25000"/>
              </a:lnSpc>
              <a:defRPr sz="1800"/>
            </a:pPr>
            <a:endParaRPr sz="1400" dirty="0"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07871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25000"/>
              </a:lnSpc>
              <a:defRPr sz="1800"/>
            </a:pPr>
            <a:endParaRPr sz="1400" dirty="0"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21763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25000"/>
              </a:lnSpc>
              <a:defRPr sz="1800"/>
            </a:pPr>
            <a:endParaRPr sz="1600" dirty="0"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183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25000"/>
              </a:lnSpc>
              <a:defRPr sz="1800"/>
            </a:pPr>
            <a:endParaRPr sz="1600" dirty="0"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9258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25000"/>
              </a:lnSpc>
              <a:defRPr sz="1800"/>
            </a:pPr>
            <a:endParaRPr sz="1600" dirty="0"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216565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47" name="Shape 9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25000"/>
              </a:lnSpc>
              <a:defRPr sz="1800"/>
            </a:pPr>
            <a:endParaRPr sz="1600" dirty="0"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163426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09" name="Shape 7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25000"/>
              </a:lnSpc>
              <a:defRPr sz="1800"/>
            </a:pPr>
            <a:endParaRPr sz="1600" dirty="0">
              <a:latin typeface="Avenir Book"/>
              <a:ea typeface="Avenir Book"/>
              <a:cs typeface="Avenir Book"/>
              <a:sym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90254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ctr" defTabSz="584200">
              <a:lnSpc>
                <a:spcPct val="100000"/>
              </a:lnSpc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269999" y="1638300"/>
            <a:ext cx="10464801" cy="33020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defTabSz="584200">
              <a:lnSpc>
                <a:spcPct val="100000"/>
              </a:lnSpc>
              <a:defRPr sz="38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3800" b="1"/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1269999" y="5029200"/>
            <a:ext cx="10464801" cy="11303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defTabSz="457200">
              <a:spcBef>
                <a:spcPts val="2400"/>
              </a:spcBef>
              <a:buSzTx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indent="228600" defTabSz="457200">
              <a:spcBef>
                <a:spcPts val="2400"/>
              </a:spcBef>
              <a:buSzTx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indent="457200" defTabSz="457200">
              <a:spcBef>
                <a:spcPts val="2400"/>
              </a:spcBef>
              <a:buSzTx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indent="685800" defTabSz="457200">
              <a:spcBef>
                <a:spcPts val="2400"/>
              </a:spcBef>
              <a:buSzTx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indent="914400" defTabSz="457200">
              <a:spcBef>
                <a:spcPts val="2400"/>
              </a:spcBef>
              <a:buSzTx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38" name="Shape 38"/>
          <p:cNvSpPr>
            <a:spLocks noGrp="1"/>
          </p:cNvSpPr>
          <p:nvPr>
            <p:ph type="sldNum" sz="quarter" idx="2"/>
          </p:nvPr>
        </p:nvSpPr>
        <p:spPr>
          <a:xfrm>
            <a:off x="116675" y="9321551"/>
            <a:ext cx="340259" cy="342901"/>
          </a:xfrm>
          <a:prstGeom prst="rect">
            <a:avLst/>
          </a:prstGeom>
        </p:spPr>
        <p:txBody>
          <a:bodyPr wrap="none" lIns="0" tIns="0" rIns="0" bIns="0"/>
          <a:lstStyle>
            <a:lvl1pPr algn="ctr" defTabSz="584200">
              <a:defRPr sz="16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584200">
              <a:lnSpc>
                <a:spcPct val="100000"/>
              </a:lnSpc>
              <a:defRPr sz="4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4000" b="1"/>
              <a:t>Title Text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xfrm>
            <a:off x="76406" y="9340352"/>
            <a:ext cx="368504" cy="381001"/>
          </a:xfrm>
          <a:prstGeom prst="rect">
            <a:avLst/>
          </a:prstGeom>
        </p:spPr>
        <p:txBody>
          <a:bodyPr wrap="none" lIns="0" tIns="0" rIns="0" bIns="0"/>
          <a:lstStyle>
            <a:lvl1pPr algn="ctr" defTabSz="584200">
              <a:defRPr sz="1800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390595" y="782997"/>
            <a:ext cx="12223610" cy="1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0794435" y="9297528"/>
            <a:ext cx="1950721" cy="296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476" tIns="65476" rIns="65476" bIns="65476">
            <a:spAutoFit/>
          </a:bodyPr>
          <a:lstStyle>
            <a:lvl1pPr algn="r" defTabSz="4572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1100"/>
              <a:t>© 2015 IBM Corporation</a:t>
            </a:r>
          </a:p>
        </p:txBody>
      </p:sp>
      <p:pic>
        <p:nvPicPr>
          <p:cNvPr id="50" name="R120_G137_B251-20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6568" y="322862"/>
            <a:ext cx="837637" cy="336409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/>
        </p:nvSpPr>
        <p:spPr>
          <a:xfrm>
            <a:off x="295768" y="381564"/>
            <a:ext cx="50912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0" algn="l" defTabSz="457200">
              <a:lnSpc>
                <a:spcPct val="90000"/>
              </a:lnSpc>
              <a:defRPr sz="1800"/>
            </a:pPr>
            <a:r>
              <a:rPr sz="1600">
                <a:latin typeface="Helvetica"/>
                <a:ea typeface="Helvetica"/>
                <a:cs typeface="Helvetica"/>
                <a:sym typeface="Helvetica"/>
              </a:rPr>
              <a:t>IBM Cloud Platform Services | </a:t>
            </a:r>
            <a:r>
              <a:rPr sz="1600" b="1">
                <a:latin typeface="Helvetica"/>
                <a:ea typeface="Helvetica"/>
                <a:cs typeface="Helvetica"/>
                <a:sym typeface="Helvetica"/>
              </a:rPr>
              <a:t>Bluemix</a:t>
            </a:r>
          </a:p>
        </p:txBody>
      </p:sp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000"/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390596" y="782997"/>
            <a:ext cx="12223610" cy="1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11093949" y="9307182"/>
            <a:ext cx="1651208" cy="295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5023" tIns="65023" rIns="65023" bIns="65023" anchor="b">
            <a:spAutoFit/>
          </a:bodyPr>
          <a:lstStyle>
            <a:lvl1pPr algn="r" defTabSz="9144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1100"/>
              <a:t>© 2014 IBM Corporation</a:t>
            </a:r>
          </a:p>
        </p:txBody>
      </p:sp>
      <p:sp>
        <p:nvSpPr>
          <p:cNvPr id="58" name="Shape 58"/>
          <p:cNvSpPr/>
          <p:nvPr/>
        </p:nvSpPr>
        <p:spPr>
          <a:xfrm>
            <a:off x="715716" y="499816"/>
            <a:ext cx="6111805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 defTabSz="914400">
              <a:spcBef>
                <a:spcPts val="900"/>
              </a:spcBef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1400"/>
              <a:t>IBM Security</a:t>
            </a:r>
          </a:p>
        </p:txBody>
      </p:sp>
      <p:pic>
        <p:nvPicPr>
          <p:cNvPr id="59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213" y="286738"/>
            <a:ext cx="433494" cy="431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69797" y="309316"/>
            <a:ext cx="833120" cy="338667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295684" y="9307182"/>
            <a:ext cx="352299" cy="295149"/>
          </a:xfrm>
          <a:prstGeom prst="rect">
            <a:avLst/>
          </a:prstGeom>
          <a:ln w="12700">
            <a:miter lim="400000"/>
          </a:ln>
          <a:effectLst>
            <a:outerShdw blurRad="12700" dist="25400" dir="2700000" rotWithShape="0">
              <a:srgbClr val="4F7D93">
                <a:alpha val="74998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5023" tIns="65023" rIns="65023" bIns="65023" anchor="b">
            <a:spAutoFit/>
          </a:bodyPr>
          <a:lstStyle>
            <a:lvl1pPr algn="r" defTabSz="9144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1100"/>
              <a:t>‹#› </a:t>
            </a:r>
          </a:p>
        </p:txBody>
      </p:sp>
      <p:pic>
        <p:nvPicPr>
          <p:cNvPr id="62" name="image2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69797" y="309316"/>
            <a:ext cx="833120" cy="338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213" y="286738"/>
            <a:ext cx="433494" cy="431236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259645" y="844408"/>
            <a:ext cx="12352301" cy="1431432"/>
          </a:xfrm>
          <a:prstGeom prst="rect">
            <a:avLst/>
          </a:prstGeom>
        </p:spPr>
        <p:txBody>
          <a:bodyPr/>
          <a:lstStyle>
            <a:lvl1pPr>
              <a:defRPr spc="-40">
                <a:solidFill>
                  <a:srgbClr val="00649D"/>
                </a:solidFill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3000" spc="-40">
                <a:solidFill>
                  <a:srgbClr val="00649D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584200">
              <a:lnSpc>
                <a:spcPct val="100000"/>
              </a:lnSpc>
              <a:defRPr sz="4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/>
            </a:pPr>
            <a:r>
              <a:rPr sz="4000" b="1"/>
              <a:t>Title Text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xfrm>
            <a:off x="144173" y="9403852"/>
            <a:ext cx="182170" cy="177801"/>
          </a:xfrm>
          <a:prstGeom prst="rect">
            <a:avLst/>
          </a:prstGeom>
        </p:spPr>
        <p:txBody>
          <a:bodyPr wrap="none" lIns="0" tIns="0" rIns="0" bIns="0"/>
          <a:lstStyle>
            <a:lvl1pPr algn="ctr" defTabSz="584200">
              <a:defRPr sz="1200">
                <a:solidFill>
                  <a:srgbClr val="5F6E75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defTabSz="584200">
              <a:lnSpc>
                <a:spcPct val="100000"/>
              </a:lnSpc>
              <a:defRPr sz="4000" b="1">
                <a:solidFill>
                  <a:srgbClr val="000000"/>
                </a:solidFill>
              </a:defRPr>
            </a:lvl1pPr>
          </a:lstStyle>
          <a:p>
            <a:pPr lvl="0">
              <a:defRPr sz="1800" b="0"/>
            </a:pPr>
            <a:r>
              <a:rPr sz="4000" b="1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390595" y="782997"/>
            <a:ext cx="12223610" cy="1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10794435" y="9297528"/>
            <a:ext cx="1950721" cy="296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476" tIns="65476" rIns="65476" bIns="65476">
            <a:spAutoFit/>
          </a:bodyPr>
          <a:lstStyle>
            <a:lvl1pPr algn="r" defTabSz="4572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1100"/>
              <a:t>© 2015 IBM Corporation</a:t>
            </a:r>
          </a:p>
        </p:txBody>
      </p:sp>
      <p:pic>
        <p:nvPicPr>
          <p:cNvPr id="85" name="R120_G137_B251-20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6568" y="322862"/>
            <a:ext cx="837637" cy="336409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295768" y="381564"/>
            <a:ext cx="5091290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0" algn="l" defTabSz="457200">
              <a:lnSpc>
                <a:spcPct val="90000"/>
              </a:lnSpc>
              <a:defRPr sz="1800"/>
            </a:pPr>
            <a:r>
              <a:rPr sz="1600">
                <a:latin typeface="Helvetica"/>
                <a:ea typeface="Helvetica"/>
                <a:cs typeface="Helvetica"/>
                <a:sym typeface="Helvetica"/>
              </a:rPr>
              <a:t>IBM Cloud Platform Services | </a:t>
            </a:r>
            <a:r>
              <a:rPr sz="1600" b="1">
                <a:latin typeface="Helvetica"/>
                <a:ea typeface="Helvetica"/>
                <a:cs typeface="Helvetica"/>
                <a:sym typeface="Helvetica"/>
              </a:rPr>
              <a:t>Bluemix</a:t>
            </a:r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ctr" defTabSz="584200">
              <a:lnSpc>
                <a:spcPct val="100000"/>
              </a:lnSpc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 defTabSz="584200">
              <a:lnSpc>
                <a:spcPct val="100000"/>
              </a:lnSpc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ctr" defTabSz="584200">
              <a:lnSpc>
                <a:spcPct val="100000"/>
              </a:lnSpc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None/>
              <a:defRPr sz="32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 defTabSz="584200">
              <a:lnSpc>
                <a:spcPct val="100000"/>
              </a:lnSpc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 defTabSz="584200">
              <a:lnSpc>
                <a:spcPct val="100000"/>
              </a:lnSpc>
              <a:defRPr sz="8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342900" indent="-342900" defTabSz="584200">
              <a:spcBef>
                <a:spcPts val="3200"/>
              </a:spcBef>
              <a:buSzPct val="75000"/>
              <a:buChar char="•"/>
              <a:defRPr sz="2800"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 defTabSz="584200">
              <a:spcBef>
                <a:spcPts val="3200"/>
              </a:spcBef>
              <a:buSzPct val="75000"/>
              <a:buChar char="•"/>
              <a:defRPr sz="2800">
                <a:latin typeface="+mn-lt"/>
                <a:ea typeface="+mn-ea"/>
                <a:cs typeface="+mn-cs"/>
                <a:sym typeface="Helvetica Light"/>
              </a:defRPr>
            </a:lvl2pPr>
            <a:lvl3pPr marL="1028700" indent="-342900" defTabSz="584200">
              <a:spcBef>
                <a:spcPts val="3200"/>
              </a:spcBef>
              <a:buSzPct val="75000"/>
              <a:buChar char="•"/>
              <a:defRPr sz="2800"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-342900" defTabSz="584200">
              <a:spcBef>
                <a:spcPts val="3200"/>
              </a:spcBef>
              <a:buSzPct val="75000"/>
              <a:buChar char="•"/>
              <a:defRPr sz="2800">
                <a:latin typeface="+mn-lt"/>
                <a:ea typeface="+mn-ea"/>
                <a:cs typeface="+mn-cs"/>
                <a:sym typeface="Helvetica Light"/>
              </a:defRPr>
            </a:lvl4pPr>
            <a:lvl5pPr marL="1714500" indent="-342900" defTabSz="584200">
              <a:spcBef>
                <a:spcPts val="3200"/>
              </a:spcBef>
              <a:buSzPct val="75000"/>
              <a:buChar char="•"/>
              <a:defRPr sz="2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444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2pPr>
            <a:lvl3pPr marL="1333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Char char="•"/>
              <a:defRPr sz="36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390595" y="782997"/>
            <a:ext cx="12223610" cy="1"/>
          </a:xfrm>
          <a:prstGeom prst="line">
            <a:avLst/>
          </a:prstGeom>
          <a:ln w="12700">
            <a:solidFill/>
            <a:round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10794435" y="9297528"/>
            <a:ext cx="1950721" cy="296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476" tIns="65476" rIns="65476" bIns="65476">
            <a:spAutoFit/>
          </a:bodyPr>
          <a:lstStyle>
            <a:lvl1pPr algn="r" defTabSz="4572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1100"/>
              <a:t>© 2014 IBM Corporation</a:t>
            </a:r>
          </a:p>
        </p:txBody>
      </p:sp>
      <p:pic>
        <p:nvPicPr>
          <p:cNvPr id="4" name="R120_G137_B251-200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1776568" y="322862"/>
            <a:ext cx="837637" cy="33640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/>
        </p:nvSpPr>
        <p:spPr>
          <a:xfrm>
            <a:off x="295768" y="205457"/>
            <a:ext cx="4005299" cy="588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0" algn="l" defTabSz="457200">
              <a:lnSpc>
                <a:spcPct val="90000"/>
              </a:lnSpc>
              <a:defRPr sz="1800"/>
            </a:pPr>
            <a:r>
              <a:rPr sz="1600">
                <a:solidFill>
                  <a:srgbClr val="1E3AF8"/>
                </a:solidFill>
                <a:latin typeface="Times"/>
                <a:ea typeface="Times"/>
                <a:cs typeface="Times"/>
                <a:sym typeface="Times"/>
              </a:rPr>
              <a:t>Software Analyst Insights 2014</a:t>
            </a:r>
          </a:p>
          <a:p>
            <a:pPr lvl="0" algn="l" defTabSz="457200">
              <a:lnSpc>
                <a:spcPct val="90000"/>
              </a:lnSpc>
              <a:defRPr sz="1800"/>
            </a:pPr>
            <a:r>
              <a:rPr sz="1600" i="1">
                <a:solidFill>
                  <a:srgbClr val="1E3AF8"/>
                </a:solidFill>
                <a:latin typeface="Times"/>
                <a:ea typeface="Times"/>
                <a:cs typeface="Times"/>
                <a:sym typeface="Times"/>
              </a:rPr>
              <a:t>Redefining Client Value</a:t>
            </a:r>
          </a:p>
        </p:txBody>
      </p:sp>
      <p:sp>
        <p:nvSpPr>
          <p:cNvPr id="6" name="Shape 6"/>
          <p:cNvSpPr/>
          <p:nvPr/>
        </p:nvSpPr>
        <p:spPr>
          <a:xfrm>
            <a:off x="5651217" y="9274950"/>
            <a:ext cx="2104250" cy="345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57200">
              <a:lnSpc>
                <a:spcPct val="900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1400"/>
              <a:t>#SWGAI</a:t>
            </a:r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259644" y="844408"/>
            <a:ext cx="12354561" cy="1822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889FB"/>
                </a:solidFill>
              </a:rPr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259644" y="2666435"/>
            <a:ext cx="12354561" cy="7087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/>
          <a:lstStyle>
            <a:lvl2pPr>
              <a:buChar char="–"/>
            </a:lvl2pPr>
            <a:lvl3pPr>
              <a:buChar char="•"/>
            </a:lvl3pPr>
            <a:lvl4pPr>
              <a:buChar char="–"/>
            </a:lvl4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259644" y="9297528"/>
            <a:ext cx="521548" cy="296054"/>
          </a:xfrm>
          <a:prstGeom prst="rect">
            <a:avLst/>
          </a:prstGeom>
          <a:ln w="12700">
            <a:miter lim="400000"/>
          </a:ln>
        </p:spPr>
        <p:txBody>
          <a:bodyPr lIns="65476" tIns="65476" rIns="65476" bIns="65476">
            <a:spAutoFit/>
          </a:bodyPr>
          <a:lstStyle>
            <a:lvl1pPr algn="l" defTabSz="457200">
              <a:defRPr sz="1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4" r:id="rId14"/>
    <p:sldLayoutId id="2147483665" r:id="rId15"/>
    <p:sldLayoutId id="2147483669" r:id="rId16"/>
    <p:sldLayoutId id="2147483670" r:id="rId17"/>
    <p:sldLayoutId id="2147483671" r:id="rId18"/>
  </p:sldLayoutIdLst>
  <p:transition spd="med"/>
  <p:txStyles>
    <p:titleStyle>
      <a:lvl1pPr>
        <a:lnSpc>
          <a:spcPct val="90000"/>
        </a:lnSpc>
        <a:defRPr sz="3000">
          <a:solidFill>
            <a:srgbClr val="7889FB"/>
          </a:solidFill>
          <a:latin typeface="Helvetica"/>
          <a:ea typeface="Helvetica"/>
          <a:cs typeface="Helvetica"/>
          <a:sym typeface="Helvetica"/>
        </a:defRPr>
      </a:lvl1pPr>
      <a:lvl2pPr indent="228600">
        <a:lnSpc>
          <a:spcPct val="90000"/>
        </a:lnSpc>
        <a:defRPr sz="3000">
          <a:solidFill>
            <a:srgbClr val="7889FB"/>
          </a:solidFill>
          <a:latin typeface="Helvetica"/>
          <a:ea typeface="Helvetica"/>
          <a:cs typeface="Helvetica"/>
          <a:sym typeface="Helvetica"/>
        </a:defRPr>
      </a:lvl2pPr>
      <a:lvl3pPr indent="457200">
        <a:lnSpc>
          <a:spcPct val="90000"/>
        </a:lnSpc>
        <a:defRPr sz="3000">
          <a:solidFill>
            <a:srgbClr val="7889FB"/>
          </a:solidFill>
          <a:latin typeface="Helvetica"/>
          <a:ea typeface="Helvetica"/>
          <a:cs typeface="Helvetica"/>
          <a:sym typeface="Helvetica"/>
        </a:defRPr>
      </a:lvl3pPr>
      <a:lvl4pPr indent="685800">
        <a:lnSpc>
          <a:spcPct val="90000"/>
        </a:lnSpc>
        <a:defRPr sz="3000">
          <a:solidFill>
            <a:srgbClr val="7889FB"/>
          </a:solidFill>
          <a:latin typeface="Helvetica"/>
          <a:ea typeface="Helvetica"/>
          <a:cs typeface="Helvetica"/>
          <a:sym typeface="Helvetica"/>
        </a:defRPr>
      </a:lvl4pPr>
      <a:lvl5pPr indent="914400">
        <a:lnSpc>
          <a:spcPct val="90000"/>
        </a:lnSpc>
        <a:defRPr sz="3000">
          <a:solidFill>
            <a:srgbClr val="7889FB"/>
          </a:solidFill>
          <a:latin typeface="Helvetica"/>
          <a:ea typeface="Helvetica"/>
          <a:cs typeface="Helvetica"/>
          <a:sym typeface="Helvetica"/>
        </a:defRPr>
      </a:lvl5pPr>
      <a:lvl6pPr indent="1143000">
        <a:lnSpc>
          <a:spcPct val="90000"/>
        </a:lnSpc>
        <a:defRPr sz="3000">
          <a:solidFill>
            <a:srgbClr val="7889FB"/>
          </a:solidFill>
          <a:latin typeface="Helvetica"/>
          <a:ea typeface="Helvetica"/>
          <a:cs typeface="Helvetica"/>
          <a:sym typeface="Helvetica"/>
        </a:defRPr>
      </a:lvl6pPr>
      <a:lvl7pPr indent="1371600">
        <a:lnSpc>
          <a:spcPct val="90000"/>
        </a:lnSpc>
        <a:defRPr sz="3000">
          <a:solidFill>
            <a:srgbClr val="7889FB"/>
          </a:solidFill>
          <a:latin typeface="Helvetica"/>
          <a:ea typeface="Helvetica"/>
          <a:cs typeface="Helvetica"/>
          <a:sym typeface="Helvetica"/>
        </a:defRPr>
      </a:lvl7pPr>
      <a:lvl8pPr indent="1600200">
        <a:lnSpc>
          <a:spcPct val="90000"/>
        </a:lnSpc>
        <a:defRPr sz="3000">
          <a:solidFill>
            <a:srgbClr val="7889FB"/>
          </a:solidFill>
          <a:latin typeface="Helvetica"/>
          <a:ea typeface="Helvetica"/>
          <a:cs typeface="Helvetica"/>
          <a:sym typeface="Helvetica"/>
        </a:defRPr>
      </a:lvl8pPr>
      <a:lvl9pPr indent="1828800">
        <a:lnSpc>
          <a:spcPct val="90000"/>
        </a:lnSpc>
        <a:defRPr sz="3000">
          <a:solidFill>
            <a:srgbClr val="7889FB"/>
          </a:solidFill>
          <a:latin typeface="Helvetica"/>
          <a:ea typeface="Helvetica"/>
          <a:cs typeface="Helvetica"/>
          <a:sym typeface="Helvetica"/>
        </a:defRPr>
      </a:lvl9pPr>
    </p:titleStyle>
    <p:bodyStyle>
      <a:lvl1pPr marL="237926" indent="-237926">
        <a:spcBef>
          <a:spcPts val="900"/>
        </a:spcBef>
        <a:buSzPct val="100000"/>
        <a:buChar char="»"/>
        <a:defRPr sz="2200">
          <a:latin typeface="Helvetica"/>
          <a:ea typeface="Helvetica"/>
          <a:cs typeface="Helvetica"/>
          <a:sym typeface="Helvetica"/>
        </a:defRPr>
      </a:lvl1pPr>
      <a:lvl2pPr marL="545923" indent="-199848">
        <a:spcBef>
          <a:spcPts val="900"/>
        </a:spcBef>
        <a:buSzPct val="100000"/>
        <a:buChar char="»"/>
        <a:defRPr sz="2200">
          <a:latin typeface="Helvetica"/>
          <a:ea typeface="Helvetica"/>
          <a:cs typeface="Helvetica"/>
          <a:sym typeface="Helvetica"/>
        </a:defRPr>
      </a:lvl2pPr>
      <a:lvl3pPr marL="894115" indent="-211490">
        <a:spcBef>
          <a:spcPts val="900"/>
        </a:spcBef>
        <a:buSzPct val="100000"/>
        <a:buChar char="»"/>
        <a:defRPr sz="2200">
          <a:latin typeface="Helvetica"/>
          <a:ea typeface="Helvetica"/>
          <a:cs typeface="Helvetica"/>
          <a:sym typeface="Helvetica"/>
        </a:defRPr>
      </a:lvl3pPr>
      <a:lvl4pPr marL="1241777" indent="-211490">
        <a:spcBef>
          <a:spcPts val="900"/>
        </a:spcBef>
        <a:buSzPct val="100000"/>
        <a:buChar char="»"/>
        <a:defRPr sz="2200">
          <a:latin typeface="Helvetica"/>
          <a:ea typeface="Helvetica"/>
          <a:cs typeface="Helvetica"/>
          <a:sym typeface="Helvetica"/>
        </a:defRPr>
      </a:lvl4pPr>
      <a:lvl5pPr marL="1576211" indent="-199848">
        <a:spcBef>
          <a:spcPts val="900"/>
        </a:spcBef>
        <a:buSzPct val="100000"/>
        <a:buChar char="»"/>
        <a:defRPr sz="2200">
          <a:latin typeface="Helvetica"/>
          <a:ea typeface="Helvetica"/>
          <a:cs typeface="Helvetica"/>
          <a:sym typeface="Helvetica"/>
        </a:defRPr>
      </a:lvl5pPr>
      <a:lvl6pPr marL="2033411" indent="-199848">
        <a:spcBef>
          <a:spcPts val="900"/>
        </a:spcBef>
        <a:buSzPct val="100000"/>
        <a:buChar char="»"/>
        <a:defRPr sz="2200">
          <a:latin typeface="Helvetica"/>
          <a:ea typeface="Helvetica"/>
          <a:cs typeface="Helvetica"/>
          <a:sym typeface="Helvetica"/>
        </a:defRPr>
      </a:lvl6pPr>
      <a:lvl7pPr marL="2490611" indent="-199848">
        <a:spcBef>
          <a:spcPts val="900"/>
        </a:spcBef>
        <a:buSzPct val="100000"/>
        <a:buChar char="»"/>
        <a:defRPr sz="2200">
          <a:latin typeface="Helvetica"/>
          <a:ea typeface="Helvetica"/>
          <a:cs typeface="Helvetica"/>
          <a:sym typeface="Helvetica"/>
        </a:defRPr>
      </a:lvl7pPr>
      <a:lvl8pPr marL="2947811" indent="-199848">
        <a:spcBef>
          <a:spcPts val="900"/>
        </a:spcBef>
        <a:buSzPct val="100000"/>
        <a:buChar char="»"/>
        <a:defRPr sz="2200">
          <a:latin typeface="Helvetica"/>
          <a:ea typeface="Helvetica"/>
          <a:cs typeface="Helvetica"/>
          <a:sym typeface="Helvetica"/>
        </a:defRPr>
      </a:lvl8pPr>
      <a:lvl9pPr marL="3405011" indent="-199848">
        <a:spcBef>
          <a:spcPts val="900"/>
        </a:spcBef>
        <a:buSzPct val="100000"/>
        <a:buChar char="»"/>
        <a:defRPr sz="2200">
          <a:latin typeface="Helvetica"/>
          <a:ea typeface="Helvetica"/>
          <a:cs typeface="Helvetica"/>
          <a:sym typeface="Helvetica"/>
        </a:defRPr>
      </a:lvl9pPr>
    </p:bodyStyle>
    <p:otherStyle>
      <a:lvl1pPr defTabSz="457200">
        <a:defRPr sz="110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indent="228600" defTabSz="457200">
        <a:defRPr sz="110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indent="457200" defTabSz="457200">
        <a:defRPr sz="110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indent="685800" defTabSz="457200">
        <a:defRPr sz="110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indent="914400" defTabSz="457200">
        <a:defRPr sz="110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indent="1143000" defTabSz="457200">
        <a:defRPr sz="110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indent="1371600" defTabSz="457200">
        <a:defRPr sz="110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indent="1600200" defTabSz="457200">
        <a:defRPr sz="110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indent="1828800" defTabSz="457200">
        <a:defRPr sz="110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12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16.png"/><Relationship Id="rId5" Type="http://schemas.openxmlformats.org/officeDocument/2006/relationships/image" Target="../media/image21.png"/><Relationship Id="rId1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.png"/><Relationship Id="rId3" Type="http://schemas.openxmlformats.org/officeDocument/2006/relationships/image" Target="../media/image27.jpe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24.png"/><Relationship Id="rId5" Type="http://schemas.openxmlformats.org/officeDocument/2006/relationships/image" Target="../media/image7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28.jpe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33.png"/><Relationship Id="rId2" Type="http://schemas.openxmlformats.org/officeDocument/2006/relationships/image" Target="../media/image2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24.png"/><Relationship Id="rId3" Type="http://schemas.openxmlformats.org/officeDocument/2006/relationships/image" Target="../media/image27.jpeg"/><Relationship Id="rId7" Type="http://schemas.openxmlformats.org/officeDocument/2006/relationships/image" Target="../media/image34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11" Type="http://schemas.openxmlformats.org/officeDocument/2006/relationships/image" Target="../media/image20.pn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image" Target="../media/image28.jpe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tif"/><Relationship Id="rId7" Type="http://schemas.openxmlformats.org/officeDocument/2006/relationships/image" Target="../media/image4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tif"/><Relationship Id="rId5" Type="http://schemas.openxmlformats.org/officeDocument/2006/relationships/image" Target="../media/image39.tif"/><Relationship Id="rId10" Type="http://schemas.openxmlformats.org/officeDocument/2006/relationships/image" Target="../media/image44.png"/><Relationship Id="rId4" Type="http://schemas.openxmlformats.org/officeDocument/2006/relationships/image" Target="../media/image38.tif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-16485" y="-18944"/>
            <a:ext cx="13037770" cy="9791488"/>
          </a:xfrm>
          <a:prstGeom prst="rect">
            <a:avLst/>
          </a:prstGeom>
          <a:gradFill>
            <a:gsLst>
              <a:gs pos="0">
                <a:srgbClr val="263845">
                  <a:alpha val="99000"/>
                </a:srgbClr>
              </a:gs>
              <a:gs pos="100000">
                <a:srgbClr val="374F5F">
                  <a:alpha val="83000"/>
                </a:srgbClr>
              </a:gs>
            </a:gsLst>
            <a:lin ang="19830082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2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04963" y="9096931"/>
            <a:ext cx="875705" cy="344028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3785616" y="3928999"/>
            <a:ext cx="12056381" cy="113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680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IBM</a:t>
            </a:r>
            <a:r>
              <a:rPr sz="6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Bluemix</a:t>
            </a:r>
          </a:p>
        </p:txBody>
      </p:sp>
      <p:pic>
        <p:nvPicPr>
          <p:cNvPr id="94" name="Primary-DarkBackground-45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9331" y="3578531"/>
            <a:ext cx="2338941" cy="2338941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>
            <a:spLocks noGrp="1"/>
          </p:cNvSpPr>
          <p:nvPr>
            <p:ph type="title"/>
          </p:nvPr>
        </p:nvSpPr>
        <p:spPr>
          <a:xfrm>
            <a:off x="3833162" y="4840275"/>
            <a:ext cx="11997769" cy="874146"/>
          </a:xfrm>
          <a:prstGeom prst="rect">
            <a:avLst/>
          </a:prstGeom>
        </p:spPr>
        <p:txBody>
          <a:bodyPr anchor="t"/>
          <a:lstStyle>
            <a:lvl1pPr>
              <a:defRPr sz="3700" b="0">
                <a:solidFill>
                  <a:srgbClr val="FFFFFF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FFFFFF"/>
                </a:solidFill>
              </a:rPr>
              <a:t>The Digital Innovation Platform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storyboard.jpg"/>
          <p:cNvPicPr/>
          <p:nvPr/>
        </p:nvPicPr>
        <p:blipFill>
          <a:blip r:embed="rId2">
            <a:alphaModFix amt="6849"/>
            <a:extLst/>
          </a:blip>
          <a:stretch>
            <a:fillRect/>
          </a:stretch>
        </p:blipFill>
        <p:spPr>
          <a:xfrm>
            <a:off x="-1600106" y="-511084"/>
            <a:ext cx="15673845" cy="10775768"/>
          </a:xfrm>
          <a:prstGeom prst="rect">
            <a:avLst/>
          </a:prstGeom>
          <a:ln w="12700">
            <a:miter lim="400000"/>
          </a:ln>
        </p:spPr>
      </p:pic>
      <p:sp>
        <p:nvSpPr>
          <p:cNvPr id="1556" name="Shape 1556"/>
          <p:cNvSpPr>
            <a:spLocks noGrp="1"/>
          </p:cNvSpPr>
          <p:nvPr>
            <p:ph type="title"/>
          </p:nvPr>
        </p:nvSpPr>
        <p:spPr>
          <a:xfrm>
            <a:off x="342900" y="215900"/>
            <a:ext cx="11295101" cy="2159000"/>
          </a:xfrm>
          <a:prstGeom prst="rect">
            <a:avLst/>
          </a:prstGeom>
        </p:spPr>
        <p:txBody>
          <a:bodyPr anchor="t"/>
          <a:lstStyle/>
          <a:p>
            <a:pPr lvl="0">
              <a:defRPr sz="1800" b="0"/>
            </a:pPr>
            <a:r>
              <a:rPr sz="4000" b="1"/>
              <a:t>Host a Bluemix </a:t>
            </a:r>
            <a:r>
              <a:rPr sz="4000" b="1">
                <a:solidFill>
                  <a:srgbClr val="1FB3D4"/>
                </a:solidFill>
              </a:rPr>
              <a:t>Hackathon </a:t>
            </a:r>
            <a:r>
              <a:rPr sz="4000" b="1"/>
              <a:t>for your devs</a:t>
            </a:r>
          </a:p>
        </p:txBody>
      </p:sp>
      <p:sp>
        <p:nvSpPr>
          <p:cNvPr id="1557" name="Shape 1557"/>
          <p:cNvSpPr>
            <a:spLocks noGrp="1"/>
          </p:cNvSpPr>
          <p:nvPr>
            <p:ph type="sldNum" sz="quarter" idx="2"/>
          </p:nvPr>
        </p:nvSpPr>
        <p:spPr>
          <a:xfrm>
            <a:off x="76406" y="9340352"/>
            <a:ext cx="368504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A6AAA9"/>
                </a:solidFill>
              </a:rPr>
              <a:t>10</a:t>
            </a:fld>
            <a:endParaRPr>
              <a:solidFill>
                <a:srgbClr val="A6AAA9"/>
              </a:solidFill>
            </a:endParaRPr>
          </a:p>
        </p:txBody>
      </p:sp>
      <p:sp>
        <p:nvSpPr>
          <p:cNvPr id="1558" name="Shape 1558"/>
          <p:cNvSpPr/>
          <p:nvPr/>
        </p:nvSpPr>
        <p:spPr>
          <a:xfrm>
            <a:off x="368756" y="1136649"/>
            <a:ext cx="12267289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spcBef>
                <a:spcPts val="2400"/>
              </a:spcBef>
              <a:defRPr sz="1800"/>
            </a:pPr>
            <a:r>
              <a:rPr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A Bluemix hackathon is an </a:t>
            </a:r>
            <a:r>
              <a:rPr sz="2900" b="1">
                <a:latin typeface="Helvetica Neue"/>
                <a:ea typeface="Helvetica Neue"/>
                <a:cs typeface="Helvetica Neue"/>
                <a:sym typeface="Helvetica Neue"/>
              </a:rPr>
              <a:t>IBM-led</a:t>
            </a:r>
            <a:r>
              <a:rPr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 two day event (at one of your locations) where your developers come together to harness the </a:t>
            </a:r>
            <a:r>
              <a:rPr sz="2900" b="1">
                <a:latin typeface="Helvetica Neue"/>
                <a:ea typeface="Helvetica Neue"/>
                <a:cs typeface="Helvetica Neue"/>
                <a:sym typeface="Helvetica Neue"/>
              </a:rPr>
              <a:t>power</a:t>
            </a:r>
            <a:r>
              <a:rPr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sz="2900" b="1">
                <a:latin typeface="Helvetica Neue"/>
                <a:ea typeface="Helvetica Neue"/>
                <a:cs typeface="Helvetica Neue"/>
                <a:sym typeface="Helvetica Neue"/>
              </a:rPr>
              <a:t>speed</a:t>
            </a:r>
            <a:r>
              <a:rPr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, and </a:t>
            </a:r>
            <a:r>
              <a:rPr sz="2900" b="1">
                <a:latin typeface="Helvetica Neue"/>
                <a:ea typeface="Helvetica Neue"/>
                <a:cs typeface="Helvetica Neue"/>
                <a:sym typeface="Helvetica Neue"/>
              </a:rPr>
              <a:t>flexibility</a:t>
            </a:r>
            <a:r>
              <a:rPr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 of Bluemix and compete to build </a:t>
            </a:r>
            <a:r>
              <a:rPr sz="2900" b="1">
                <a:latin typeface="Helvetica Neue"/>
                <a:ea typeface="Helvetica Neue"/>
                <a:cs typeface="Helvetica Neue"/>
                <a:sym typeface="Helvetica Neue"/>
              </a:rPr>
              <a:t>awesome applications</a:t>
            </a:r>
            <a:r>
              <a:rPr sz="29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</a:p>
        </p:txBody>
      </p:sp>
      <p:grpSp>
        <p:nvGrpSpPr>
          <p:cNvPr id="1561" name="Group 1561"/>
          <p:cNvGrpSpPr/>
          <p:nvPr/>
        </p:nvGrpSpPr>
        <p:grpSpPr>
          <a:xfrm>
            <a:off x="459562" y="4938249"/>
            <a:ext cx="3604056" cy="1719501"/>
            <a:chOff x="0" y="1734"/>
            <a:chExt cx="3604054" cy="1719499"/>
          </a:xfrm>
        </p:grpSpPr>
        <p:sp>
          <p:nvSpPr>
            <p:cNvPr id="1559" name="Shape 1559"/>
            <p:cNvSpPr/>
            <p:nvPr/>
          </p:nvSpPr>
          <p:spPr>
            <a:xfrm>
              <a:off x="18" y="1734"/>
              <a:ext cx="3604037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0" name="Shape 1560"/>
            <p:cNvSpPr/>
            <p:nvPr/>
          </p:nvSpPr>
          <p:spPr>
            <a:xfrm>
              <a:off x="0" y="191902"/>
              <a:ext cx="3252757" cy="1529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l" defTabSz="457200">
                <a:defRPr sz="1800"/>
              </a:pPr>
              <a:r>
                <a:rPr sz="2000" b="1">
                  <a:latin typeface="Helvetica Neue"/>
                  <a:ea typeface="Helvetica Neue"/>
                  <a:cs typeface="Helvetica Neue"/>
                  <a:sym typeface="Helvetica Neue"/>
                </a:rPr>
                <a:t>Create innovative apps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457200">
                <a:defRPr sz="1800"/>
              </a:pPr>
              <a:r>
                <a:rPr sz="20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Your devs want to innovate without boundaries - let them create something incredible and have some fun. </a:t>
              </a:r>
            </a:p>
          </p:txBody>
        </p:sp>
      </p:grpSp>
      <p:grpSp>
        <p:nvGrpSpPr>
          <p:cNvPr id="1564" name="Group 1564"/>
          <p:cNvGrpSpPr/>
          <p:nvPr/>
        </p:nvGrpSpPr>
        <p:grpSpPr>
          <a:xfrm>
            <a:off x="459562" y="7161472"/>
            <a:ext cx="3604056" cy="1727296"/>
            <a:chOff x="0" y="1734"/>
            <a:chExt cx="3604054" cy="1727295"/>
          </a:xfrm>
        </p:grpSpPr>
        <p:sp>
          <p:nvSpPr>
            <p:cNvPr id="1562" name="Shape 1562"/>
            <p:cNvSpPr/>
            <p:nvPr/>
          </p:nvSpPr>
          <p:spPr>
            <a:xfrm>
              <a:off x="18" y="1734"/>
              <a:ext cx="3604037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3" name="Shape 1563"/>
            <p:cNvSpPr/>
            <p:nvPr/>
          </p:nvSpPr>
          <p:spPr>
            <a:xfrm>
              <a:off x="0" y="199697"/>
              <a:ext cx="3373585" cy="1529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l" defTabSz="457200">
                <a:defRPr sz="1800"/>
              </a:pPr>
              <a:r>
                <a:rPr sz="2000" b="1">
                  <a:latin typeface="Helvetica Neue"/>
                  <a:ea typeface="Helvetica Neue"/>
                  <a:cs typeface="Helvetica Neue"/>
                  <a:sym typeface="Helvetica Neue"/>
                </a:rPr>
                <a:t>Guide the vision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457200">
                <a:defRPr sz="1800"/>
              </a:pPr>
              <a:r>
                <a:rPr sz="20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You get to choose the competition “prompt.” Meaning you guide the vision of what gets created.</a:t>
              </a:r>
            </a:p>
          </p:txBody>
        </p:sp>
      </p:grpSp>
      <p:grpSp>
        <p:nvGrpSpPr>
          <p:cNvPr id="1567" name="Group 1567"/>
          <p:cNvGrpSpPr/>
          <p:nvPr/>
        </p:nvGrpSpPr>
        <p:grpSpPr>
          <a:xfrm>
            <a:off x="4494059" y="4938249"/>
            <a:ext cx="3604055" cy="1727296"/>
            <a:chOff x="0" y="1734"/>
            <a:chExt cx="3604054" cy="1727295"/>
          </a:xfrm>
        </p:grpSpPr>
        <p:sp>
          <p:nvSpPr>
            <p:cNvPr id="1565" name="Shape 1565"/>
            <p:cNvSpPr/>
            <p:nvPr/>
          </p:nvSpPr>
          <p:spPr>
            <a:xfrm>
              <a:off x="18" y="1734"/>
              <a:ext cx="3604037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6" name="Shape 1566"/>
            <p:cNvSpPr/>
            <p:nvPr/>
          </p:nvSpPr>
          <p:spPr>
            <a:xfrm>
              <a:off x="0" y="199697"/>
              <a:ext cx="3437714" cy="1529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l" defTabSz="457200">
                <a:defRPr sz="1800"/>
              </a:pPr>
              <a:r>
                <a:rPr sz="2000" b="1">
                  <a:latin typeface="Helvetica Neue"/>
                  <a:ea typeface="Helvetica Neue"/>
                  <a:cs typeface="Helvetica Neue"/>
                  <a:sym typeface="Helvetica Neue"/>
                </a:rPr>
                <a:t>Learn something new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457200">
                <a:defRPr sz="1800"/>
              </a:pPr>
              <a:r>
                <a:rPr sz="20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We’ll bring a Bluemix expert to demo, teach, and enable during the event. Your devs will undoubtedly learn new skills.</a:t>
              </a:r>
            </a:p>
          </p:txBody>
        </p:sp>
      </p:grpSp>
      <p:grpSp>
        <p:nvGrpSpPr>
          <p:cNvPr id="1570" name="Group 1570"/>
          <p:cNvGrpSpPr/>
          <p:nvPr/>
        </p:nvGrpSpPr>
        <p:grpSpPr>
          <a:xfrm>
            <a:off x="8528556" y="4938249"/>
            <a:ext cx="3604056" cy="1727296"/>
            <a:chOff x="0" y="1734"/>
            <a:chExt cx="3604054" cy="1727295"/>
          </a:xfrm>
        </p:grpSpPr>
        <p:sp>
          <p:nvSpPr>
            <p:cNvPr id="1568" name="Shape 1568"/>
            <p:cNvSpPr/>
            <p:nvPr/>
          </p:nvSpPr>
          <p:spPr>
            <a:xfrm>
              <a:off x="18" y="1734"/>
              <a:ext cx="3604037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0" y="199697"/>
              <a:ext cx="3437714" cy="1529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l" defTabSz="457200">
                <a:defRPr sz="1800"/>
              </a:pPr>
              <a:r>
                <a:rPr sz="2000" b="1">
                  <a:latin typeface="Helvetica Neue"/>
                  <a:ea typeface="Helvetica Neue"/>
                  <a:cs typeface="Helvetica Neue"/>
                  <a:sym typeface="Helvetica Neue"/>
                </a:rPr>
                <a:t>Compete and get noticed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457200">
                <a:defRPr sz="1800"/>
              </a:pPr>
              <a:r>
                <a:rPr sz="20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Devs love to compete - what’s more, they want to impress you. Let them compete to build the best hackathon app. </a:t>
              </a:r>
            </a:p>
          </p:txBody>
        </p:sp>
      </p:grpSp>
      <p:grpSp>
        <p:nvGrpSpPr>
          <p:cNvPr id="1573" name="Group 1573"/>
          <p:cNvGrpSpPr/>
          <p:nvPr/>
        </p:nvGrpSpPr>
        <p:grpSpPr>
          <a:xfrm>
            <a:off x="8531095" y="7174172"/>
            <a:ext cx="3604050" cy="1738293"/>
            <a:chOff x="0" y="1734"/>
            <a:chExt cx="3604048" cy="1738291"/>
          </a:xfrm>
        </p:grpSpPr>
        <p:sp>
          <p:nvSpPr>
            <p:cNvPr id="1571" name="Shape 1571"/>
            <p:cNvSpPr/>
            <p:nvPr/>
          </p:nvSpPr>
          <p:spPr>
            <a:xfrm>
              <a:off x="12" y="1734"/>
              <a:ext cx="3604037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0" y="210693"/>
              <a:ext cx="3544393" cy="15293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l" defTabSz="457200">
                <a:defRPr sz="1800"/>
              </a:pPr>
              <a:r>
                <a:rPr sz="2000" b="1">
                  <a:latin typeface="Helvetica Neue"/>
                  <a:ea typeface="Helvetica Neue"/>
                  <a:cs typeface="Helvetica Neue"/>
                  <a:sym typeface="Helvetica Neue"/>
                </a:rPr>
                <a:t>The ultimate test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457200">
                <a:defRPr sz="1800"/>
              </a:pPr>
              <a:r>
                <a:rPr sz="20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Who better to test out Bluemix than the people who will end up using it? Let your developers decide.</a:t>
              </a:r>
            </a:p>
          </p:txBody>
        </p:sp>
      </p:grpSp>
      <p:grpSp>
        <p:nvGrpSpPr>
          <p:cNvPr id="1576" name="Group 1576"/>
          <p:cNvGrpSpPr/>
          <p:nvPr/>
        </p:nvGrpSpPr>
        <p:grpSpPr>
          <a:xfrm>
            <a:off x="4498763" y="6456032"/>
            <a:ext cx="3604050" cy="2748533"/>
            <a:chOff x="0" y="0"/>
            <a:chExt cx="3604048" cy="2748532"/>
          </a:xfrm>
        </p:grpSpPr>
        <p:sp>
          <p:nvSpPr>
            <p:cNvPr id="1574" name="Shape 1574"/>
            <p:cNvSpPr/>
            <p:nvPr/>
          </p:nvSpPr>
          <p:spPr>
            <a:xfrm>
              <a:off x="12" y="705440"/>
              <a:ext cx="3604037" cy="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0" y="0"/>
              <a:ext cx="3580154" cy="27485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l" defTabSz="457200">
                <a:defRPr sz="1800"/>
              </a:pPr>
              <a:endParaRPr sz="2000">
                <a:latin typeface="HelvNeue Bold for IBM"/>
                <a:ea typeface="HelvNeue Bold for IBM"/>
                <a:cs typeface="HelvNeue Bold for IBM"/>
                <a:sym typeface="HelvNeue Bold for IBM"/>
              </a:endParaRPr>
            </a:p>
            <a:p>
              <a:pPr lvl="0" algn="l" defTabSz="457200">
                <a:defRPr sz="1800"/>
              </a:pPr>
              <a:endParaRPr sz="2000">
                <a:latin typeface="HelvNeue Bold for IBM"/>
                <a:ea typeface="HelvNeue Bold for IBM"/>
                <a:cs typeface="HelvNeue Bold for IBM"/>
                <a:sym typeface="HelvNeue Bold for IBM"/>
              </a:endParaRPr>
            </a:p>
            <a:p>
              <a:pPr lvl="0" algn="l" defTabSz="457200">
                <a:defRPr sz="1800"/>
              </a:pPr>
              <a:endParaRPr sz="2000">
                <a:latin typeface="HelvNeue Bold for IBM"/>
                <a:ea typeface="HelvNeue Bold for IBM"/>
                <a:cs typeface="HelvNeue Bold for IBM"/>
                <a:sym typeface="HelvNeue Bold for IBM"/>
              </a:endParaRPr>
            </a:p>
            <a:p>
              <a:pPr lvl="0" algn="l" defTabSz="457200">
                <a:defRPr sz="1800"/>
              </a:pPr>
              <a:r>
                <a:rPr sz="2000" b="1">
                  <a:latin typeface="Helvetica Neue"/>
                  <a:ea typeface="Helvetica Neue"/>
                  <a:cs typeface="Helvetica Neue"/>
                  <a:sym typeface="Helvetica Neue"/>
                </a:rPr>
                <a:t>Realize value quickly</a:t>
              </a:r>
              <a:endParaRPr sz="20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lvl="0" algn="l" defTabSz="457200">
                <a:defRPr sz="1800"/>
              </a:pPr>
              <a:r>
                <a:rPr sz="2000"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You’ll get to judge live, working applications that may deliver real value after two days. Imagine what 10, 30, 60 days would do.</a:t>
              </a:r>
            </a:p>
          </p:txBody>
        </p:sp>
      </p:grpSp>
      <p:grpSp>
        <p:nvGrpSpPr>
          <p:cNvPr id="1579" name="Group 1579"/>
          <p:cNvGrpSpPr/>
          <p:nvPr/>
        </p:nvGrpSpPr>
        <p:grpSpPr>
          <a:xfrm>
            <a:off x="450387" y="3116455"/>
            <a:ext cx="1110296" cy="983405"/>
            <a:chOff x="0" y="0"/>
            <a:chExt cx="1110294" cy="983404"/>
          </a:xfrm>
        </p:grpSpPr>
        <p:pic>
          <p:nvPicPr>
            <p:cNvPr id="1577" name="image84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0294" y="187495"/>
              <a:ext cx="609707" cy="608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8" name="hexagon.png"/>
            <p:cNvPicPr/>
            <p:nvPr/>
          </p:nvPicPr>
          <p:blipFill>
            <a:blip r:embed="rId4">
              <a:extLst/>
            </a:blip>
            <a:srcRect/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82" name="Group 1582"/>
          <p:cNvGrpSpPr/>
          <p:nvPr/>
        </p:nvGrpSpPr>
        <p:grpSpPr>
          <a:xfrm>
            <a:off x="1549760" y="3125226"/>
            <a:ext cx="1110296" cy="983405"/>
            <a:chOff x="0" y="0"/>
            <a:chExt cx="1110294" cy="983404"/>
          </a:xfrm>
        </p:grpSpPr>
        <p:pic>
          <p:nvPicPr>
            <p:cNvPr id="1580" name="image87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62023" y="178724"/>
              <a:ext cx="608365" cy="6084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1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85" name="Group 1585"/>
          <p:cNvGrpSpPr/>
          <p:nvPr/>
        </p:nvGrpSpPr>
        <p:grpSpPr>
          <a:xfrm>
            <a:off x="2649133" y="3127272"/>
            <a:ext cx="1110296" cy="983405"/>
            <a:chOff x="0" y="0"/>
            <a:chExt cx="1110294" cy="983404"/>
          </a:xfrm>
        </p:grpSpPr>
        <p:pic>
          <p:nvPicPr>
            <p:cNvPr id="1583" name="image74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8739" y="171602"/>
              <a:ext cx="609705" cy="608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4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88" name="Group 1588"/>
          <p:cNvGrpSpPr/>
          <p:nvPr/>
        </p:nvGrpSpPr>
        <p:grpSpPr>
          <a:xfrm>
            <a:off x="3748506" y="3116455"/>
            <a:ext cx="1110296" cy="983405"/>
            <a:chOff x="0" y="0"/>
            <a:chExt cx="1110294" cy="983404"/>
          </a:xfrm>
        </p:grpSpPr>
        <p:pic>
          <p:nvPicPr>
            <p:cNvPr id="1586" name="image75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51378" y="212983"/>
              <a:ext cx="609705" cy="60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7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91" name="Group 1591"/>
          <p:cNvGrpSpPr/>
          <p:nvPr/>
        </p:nvGrpSpPr>
        <p:grpSpPr>
          <a:xfrm>
            <a:off x="4847879" y="3116455"/>
            <a:ext cx="1110296" cy="983405"/>
            <a:chOff x="0" y="0"/>
            <a:chExt cx="1110294" cy="983404"/>
          </a:xfrm>
        </p:grpSpPr>
        <p:pic>
          <p:nvPicPr>
            <p:cNvPr id="1589" name="image76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39243" y="182460"/>
              <a:ext cx="608908" cy="6085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0" name="hexagongreen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94" name="Group 1594"/>
          <p:cNvGrpSpPr/>
          <p:nvPr/>
        </p:nvGrpSpPr>
        <p:grpSpPr>
          <a:xfrm>
            <a:off x="5947252" y="3116455"/>
            <a:ext cx="1110296" cy="983405"/>
            <a:chOff x="0" y="0"/>
            <a:chExt cx="1110294" cy="983404"/>
          </a:xfrm>
        </p:grpSpPr>
        <p:pic>
          <p:nvPicPr>
            <p:cNvPr id="1592" name="image73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53760" y="205508"/>
              <a:ext cx="543019" cy="5432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3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97" name="Group 1597"/>
          <p:cNvGrpSpPr/>
          <p:nvPr/>
        </p:nvGrpSpPr>
        <p:grpSpPr>
          <a:xfrm>
            <a:off x="7046625" y="3116455"/>
            <a:ext cx="1110296" cy="983405"/>
            <a:chOff x="0" y="0"/>
            <a:chExt cx="1110294" cy="983404"/>
          </a:xfrm>
        </p:grpSpPr>
        <p:pic>
          <p:nvPicPr>
            <p:cNvPr id="1595" name="image86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42580" y="173734"/>
              <a:ext cx="609705" cy="609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6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00" name="Group 1600"/>
          <p:cNvGrpSpPr/>
          <p:nvPr/>
        </p:nvGrpSpPr>
        <p:grpSpPr>
          <a:xfrm>
            <a:off x="8145998" y="3098800"/>
            <a:ext cx="1110296" cy="983405"/>
            <a:chOff x="0" y="0"/>
            <a:chExt cx="1110294" cy="983404"/>
          </a:xfrm>
        </p:grpSpPr>
        <p:pic>
          <p:nvPicPr>
            <p:cNvPr id="1598" name="image93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34580" y="178696"/>
              <a:ext cx="609705" cy="609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99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03" name="Group 1603"/>
          <p:cNvGrpSpPr/>
          <p:nvPr/>
        </p:nvGrpSpPr>
        <p:grpSpPr>
          <a:xfrm>
            <a:off x="10344744" y="3098800"/>
            <a:ext cx="1110296" cy="983405"/>
            <a:chOff x="0" y="0"/>
            <a:chExt cx="1110294" cy="983404"/>
          </a:xfrm>
        </p:grpSpPr>
        <p:pic>
          <p:nvPicPr>
            <p:cNvPr id="1601" name="image65.pn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38019" y="170753"/>
              <a:ext cx="609705" cy="609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2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06" name="Group 1606"/>
          <p:cNvGrpSpPr/>
          <p:nvPr/>
        </p:nvGrpSpPr>
        <p:grpSpPr>
          <a:xfrm>
            <a:off x="9245371" y="3098800"/>
            <a:ext cx="1110296" cy="983405"/>
            <a:chOff x="0" y="0"/>
            <a:chExt cx="1110294" cy="983404"/>
          </a:xfrm>
        </p:grpSpPr>
        <p:pic>
          <p:nvPicPr>
            <p:cNvPr id="1604" name="image78.png"/>
            <p:cNvPicPr/>
            <p:nvPr/>
          </p:nvPicPr>
          <p:blipFill>
            <a:blip r:embed="rId14">
              <a:extLst/>
            </a:blip>
            <a:srcRect/>
            <a:stretch>
              <a:fillRect/>
            </a:stretch>
          </p:blipFill>
          <p:spPr>
            <a:xfrm>
              <a:off x="220607" y="247575"/>
              <a:ext cx="612519" cy="4959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5" name="hexagongreen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09" name="Group 1609"/>
          <p:cNvGrpSpPr/>
          <p:nvPr/>
        </p:nvGrpSpPr>
        <p:grpSpPr>
          <a:xfrm>
            <a:off x="11444117" y="3098800"/>
            <a:ext cx="1110296" cy="983405"/>
            <a:chOff x="0" y="0"/>
            <a:chExt cx="1110294" cy="983404"/>
          </a:xfrm>
        </p:grpSpPr>
        <p:pic>
          <p:nvPicPr>
            <p:cNvPr id="1607" name="image71.png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76932" y="215619"/>
              <a:ext cx="531031" cy="531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8" name="hexagon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10295" cy="9834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"/>
                            </p:stCondLst>
                            <p:childTnLst>
                              <p:par>
                                <p:cTn id="45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"/>
                            </p:stCondLst>
                            <p:childTnLst>
                              <p:par>
                                <p:cTn id="50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3" presetClass="entr" presetSubtype="16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9" grpId="1" animBg="1" advAuto="0"/>
      <p:bldP spid="1582" grpId="2" animBg="1" advAuto="0"/>
      <p:bldP spid="1585" grpId="3" animBg="1" advAuto="0"/>
      <p:bldP spid="1588" grpId="4" animBg="1" advAuto="0"/>
      <p:bldP spid="1591" grpId="5" animBg="1" advAuto="0"/>
      <p:bldP spid="1594" grpId="6" animBg="1" advAuto="0"/>
      <p:bldP spid="1597" grpId="7" animBg="1" advAuto="0"/>
      <p:bldP spid="1600" grpId="8" animBg="1" advAuto="0"/>
      <p:bldP spid="1603" grpId="10" animBg="1" advAuto="0"/>
      <p:bldP spid="1606" grpId="9" animBg="1" advAuto="0"/>
      <p:bldP spid="1609" grpId="1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-16485" y="-18944"/>
            <a:ext cx="13037770" cy="9791488"/>
          </a:xfrm>
          <a:prstGeom prst="rect">
            <a:avLst/>
          </a:prstGeom>
          <a:gradFill>
            <a:gsLst>
              <a:gs pos="0">
                <a:srgbClr val="263845">
                  <a:alpha val="99000"/>
                </a:srgbClr>
              </a:gs>
              <a:gs pos="100000">
                <a:srgbClr val="374F5F">
                  <a:alpha val="83000"/>
                </a:srgbClr>
              </a:gs>
            </a:gsLst>
            <a:lin ang="19830082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503516" y="492175"/>
            <a:ext cx="11997768" cy="874146"/>
          </a:xfrm>
          <a:prstGeom prst="rect">
            <a:avLst/>
          </a:prstGeom>
        </p:spPr>
        <p:txBody>
          <a:bodyPr anchor="t"/>
          <a:lstStyle>
            <a:lvl1pPr>
              <a:defRPr sz="5100">
                <a:solidFill>
                  <a:srgbClr val="FFFFFF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100" b="1">
                <a:solidFill>
                  <a:srgbClr val="FFFFFF"/>
                </a:solidFill>
              </a:rPr>
              <a:t>Innovation is the new currency</a:t>
            </a:r>
          </a:p>
        </p:txBody>
      </p:sp>
      <p:sp>
        <p:nvSpPr>
          <p:cNvPr id="101" name="Shape 101"/>
          <p:cNvSpPr/>
          <p:nvPr/>
        </p:nvSpPr>
        <p:spPr>
          <a:xfrm>
            <a:off x="559678" y="1867633"/>
            <a:ext cx="7846996" cy="6377881"/>
          </a:xfrm>
          <a:prstGeom prst="rect">
            <a:avLst/>
          </a:prstGeom>
          <a:solidFill>
            <a:srgbClr val="5592DA">
              <a:alpha val="48284"/>
            </a:srgbClr>
          </a:solidFill>
          <a:ln w="12700">
            <a:miter lim="400000"/>
          </a:ln>
        </p:spPr>
        <p:txBody>
          <a:bodyPr lIns="65023" tIns="65023" rIns="65023" bIns="65023"/>
          <a:lstStyle/>
          <a:p>
            <a:pPr lvl="0" algn="l" defTabSz="650240">
              <a:defRPr sz="3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1509749" y="3214227"/>
            <a:ext cx="6100985" cy="3530601"/>
          </a:xfrm>
          <a:prstGeom prst="rect">
            <a:avLst/>
          </a:prstGeom>
          <a:ln w="12700">
            <a:miter lim="400000"/>
          </a:ln>
          <a:effectLst>
            <a:outerShdw blurRad="88900" dist="25400" dir="2700000" rotWithShape="0">
              <a:srgbClr val="4F7D93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 defTabSz="650240">
              <a:defRPr sz="1800"/>
            </a:pPr>
            <a:r>
              <a:rPr sz="3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“Two guys in a Starbucks can have access to the same computing power as a Fortune 500 company.” </a:t>
            </a:r>
          </a:p>
          <a:p>
            <a:pPr lvl="0" algn="l" defTabSz="650240">
              <a:defRPr sz="1800"/>
            </a:pPr>
            <a:endParaRPr sz="3200">
              <a:solidFill>
                <a:srgbClr val="FFFF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650240">
              <a:defRPr sz="1800"/>
            </a:pPr>
            <a:r>
              <a:rPr sz="32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Jim Deters</a:t>
            </a:r>
          </a:p>
          <a:p>
            <a:pPr lvl="0" algn="l" defTabSz="650240">
              <a:defRPr sz="1800"/>
            </a:pPr>
            <a:r>
              <a:rPr sz="3200" i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rPr>
              <a:t>Founder, Galvanize</a:t>
            </a:r>
          </a:p>
        </p:txBody>
      </p:sp>
      <p:sp>
        <p:nvSpPr>
          <p:cNvPr id="103" name="Shape 103"/>
          <p:cNvSpPr/>
          <p:nvPr/>
        </p:nvSpPr>
        <p:spPr>
          <a:xfrm>
            <a:off x="503516" y="-2229877"/>
            <a:ext cx="11997769" cy="874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 algn="l">
              <a:defRPr sz="5100" b="1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5100" b="1">
                <a:solidFill>
                  <a:srgbClr val="C82506"/>
                </a:solidFill>
              </a:rPr>
              <a:t>Blake</a:t>
            </a:r>
          </a:p>
        </p:txBody>
      </p:sp>
      <p:pic>
        <p:nvPicPr>
          <p:cNvPr id="104" name="pasted-image.pdf"/>
          <p:cNvPicPr/>
          <p:nvPr/>
        </p:nvPicPr>
        <p:blipFill>
          <a:blip r:embed="rId4">
            <a:extLst/>
          </a:blip>
          <a:srcRect l="4173" r="2358" b="34791"/>
          <a:stretch>
            <a:fillRect/>
          </a:stretch>
        </p:blipFill>
        <p:spPr>
          <a:xfrm>
            <a:off x="8514356" y="4775988"/>
            <a:ext cx="3777645" cy="349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9586" y="1850357"/>
            <a:ext cx="3780283" cy="2843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23427" y="3194664"/>
            <a:ext cx="5334961" cy="5155740"/>
          </a:xfrm>
          <a:prstGeom prst="rect">
            <a:avLst/>
          </a:prstGeom>
          <a:solidFill>
            <a:srgbClr val="5592DA">
              <a:alpha val="939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368300" y="215900"/>
            <a:ext cx="8346729" cy="3127181"/>
          </a:xfrm>
          <a:prstGeom prst="rect">
            <a:avLst/>
          </a:prstGeom>
        </p:spPr>
        <p:txBody>
          <a:bodyPr anchor="t"/>
          <a:lstStyle/>
          <a:p>
            <a:pPr lvl="0">
              <a:defRPr sz="1800" b="0"/>
            </a:pPr>
            <a:r>
              <a:rPr sz="4000" b="1"/>
              <a:t>To really disrupt, a business should </a:t>
            </a:r>
            <a:r>
              <a:rPr sz="4000" b="1">
                <a:solidFill>
                  <a:srgbClr val="5592DA"/>
                </a:solidFill>
              </a:rPr>
              <a:t>focus on building differentiation</a:t>
            </a:r>
            <a:r>
              <a:rPr sz="4000" b="1"/>
              <a:t> and rent the rest</a:t>
            </a:r>
          </a:p>
        </p:txBody>
      </p:sp>
      <p:sp>
        <p:nvSpPr>
          <p:cNvPr id="117" name="Shape 117"/>
          <p:cNvSpPr/>
          <p:nvPr/>
        </p:nvSpPr>
        <p:spPr>
          <a:xfrm>
            <a:off x="-6159455" y="5342319"/>
            <a:ext cx="33375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647700">
              <a:lnSpc>
                <a:spcPct val="119999"/>
              </a:lnSpc>
              <a:spcBef>
                <a:spcPts val="4000"/>
              </a:spcBef>
              <a:defRPr sz="3200">
                <a:solidFill>
                  <a:srgbClr val="1BB2DD"/>
                </a:solidFill>
                <a:latin typeface="HelvNeue Bold for IBM"/>
                <a:ea typeface="HelvNeue Bold for IBM"/>
                <a:cs typeface="HelvNeue Bold for IBM"/>
                <a:sym typeface="HelvNeue Bold for IB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1BB2DD"/>
                </a:solidFill>
              </a:rPr>
              <a:t>?</a:t>
            </a:r>
          </a:p>
        </p:txBody>
      </p:sp>
      <p:sp>
        <p:nvSpPr>
          <p:cNvPr id="118" name="Shape 118"/>
          <p:cNvSpPr/>
          <p:nvPr/>
        </p:nvSpPr>
        <p:spPr>
          <a:xfrm flipH="1">
            <a:off x="-4470579" y="5316931"/>
            <a:ext cx="2" cy="6262366"/>
          </a:xfrm>
          <a:prstGeom prst="line">
            <a:avLst/>
          </a:prstGeom>
          <a:ln w="38100">
            <a:solidFill>
              <a:srgbClr val="1BB2D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idx="1"/>
          </p:nvPr>
        </p:nvSpPr>
        <p:spPr>
          <a:xfrm>
            <a:off x="650143" y="3339657"/>
            <a:ext cx="4881529" cy="4756845"/>
          </a:xfrm>
          <a:prstGeom prst="rect">
            <a:avLst/>
          </a:prstGeom>
        </p:spPr>
        <p:txBody>
          <a:bodyPr anchor="t"/>
          <a:lstStyle/>
          <a:p>
            <a:pPr marL="0" lvl="0" indent="0" defTabSz="795527">
              <a:spcBef>
                <a:spcPts val="1600"/>
              </a:spcBef>
              <a:buClr>
                <a:srgbClr val="000000"/>
              </a:buClr>
              <a:buSzTx/>
              <a:buFont typeface="Helvetica"/>
              <a:buNone/>
              <a:defRPr sz="1800"/>
            </a:pPr>
            <a:r>
              <a:rPr sz="2088">
                <a:solidFill>
                  <a:srgbClr val="5592D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Devs can quickly compose apps with new APIs and digital services to add features and increase engagement in areas like:</a:t>
            </a:r>
          </a:p>
          <a:p>
            <a:pPr marL="223104" lvl="0" indent="-223104" defTabSz="914400">
              <a:spcBef>
                <a:spcPts val="200"/>
              </a:spcBef>
              <a:buClr>
                <a:srgbClr val="5592DA"/>
              </a:buClr>
              <a:defRPr sz="1800"/>
            </a:pPr>
            <a:r>
              <a:rPr sz="1827">
                <a:latin typeface="Helvetica Neue Light"/>
                <a:ea typeface="Helvetica Neue Light"/>
                <a:cs typeface="Helvetica Neue Light"/>
                <a:sym typeface="Helvetica Neue Light"/>
              </a:rPr>
              <a:t>Analytics, cognition</a:t>
            </a:r>
          </a:p>
          <a:p>
            <a:pPr marL="223104" lvl="0" indent="-223104" defTabSz="914400">
              <a:spcBef>
                <a:spcPts val="200"/>
              </a:spcBef>
              <a:buClr>
                <a:srgbClr val="5592DA"/>
              </a:buClr>
              <a:defRPr sz="1800"/>
            </a:pPr>
            <a:r>
              <a:rPr sz="1827">
                <a:latin typeface="Helvetica Neue Light"/>
                <a:ea typeface="Helvetica Neue Light"/>
                <a:cs typeface="Helvetica Neue Light"/>
                <a:sym typeface="Helvetica Neue Light"/>
              </a:rPr>
              <a:t>Mobile, location</a:t>
            </a:r>
          </a:p>
          <a:p>
            <a:pPr marL="223104" lvl="0" indent="-223104" defTabSz="914400">
              <a:spcBef>
                <a:spcPts val="200"/>
              </a:spcBef>
              <a:buClr>
                <a:srgbClr val="5592DA"/>
              </a:buClr>
              <a:defRPr sz="1800"/>
            </a:pPr>
            <a:r>
              <a:rPr sz="1827">
                <a:latin typeface="Helvetica Neue Light"/>
                <a:ea typeface="Helvetica Neue Light"/>
                <a:cs typeface="Helvetica Neue Light"/>
                <a:sym typeface="Helvetica Neue Light"/>
              </a:rPr>
              <a:t>Internet of Things</a:t>
            </a:r>
          </a:p>
          <a:p>
            <a:pPr marL="223104" lvl="0" indent="-223104" defTabSz="914400">
              <a:spcBef>
                <a:spcPts val="200"/>
              </a:spcBef>
              <a:buClr>
                <a:srgbClr val="5592DA"/>
              </a:buClr>
              <a:defRPr sz="1800"/>
            </a:pPr>
            <a:r>
              <a:rPr sz="1827">
                <a:latin typeface="Helvetica Neue Light"/>
                <a:ea typeface="Helvetica Neue Light"/>
                <a:cs typeface="Helvetica Neue Light"/>
                <a:sym typeface="Helvetica Neue Light"/>
              </a:rPr>
              <a:t>Social engagement </a:t>
            </a:r>
          </a:p>
          <a:p>
            <a:pPr marL="223104" lvl="0" indent="-223104" defTabSz="914400">
              <a:spcBef>
                <a:spcPts val="200"/>
              </a:spcBef>
              <a:buClr>
                <a:srgbClr val="5592DA"/>
              </a:buClr>
              <a:defRPr sz="1800"/>
            </a:pPr>
            <a:r>
              <a:rPr sz="1827">
                <a:latin typeface="Helvetica Neue Light"/>
                <a:ea typeface="Helvetica Neue Light"/>
                <a:cs typeface="Helvetica Neue Light"/>
                <a:sym typeface="Helvetica Neue Light"/>
              </a:rPr>
              <a:t>Identity </a:t>
            </a:r>
          </a:p>
          <a:p>
            <a:pPr marL="223104" lvl="0" indent="-223104" defTabSz="914400">
              <a:spcBef>
                <a:spcPts val="200"/>
              </a:spcBef>
              <a:buClr>
                <a:srgbClr val="5592DA"/>
              </a:buClr>
              <a:defRPr sz="1800"/>
            </a:pPr>
            <a:r>
              <a:rPr sz="1827">
                <a:latin typeface="Helvetica Neue Light"/>
                <a:ea typeface="Helvetica Neue Light"/>
                <a:cs typeface="Helvetica Neue Light"/>
                <a:sym typeface="Helvetica Neue Light"/>
              </a:rPr>
              <a:t>Reviews</a:t>
            </a:r>
          </a:p>
          <a:p>
            <a:pPr marL="223104" lvl="0" indent="-223104" defTabSz="914400">
              <a:spcBef>
                <a:spcPts val="200"/>
              </a:spcBef>
              <a:buClr>
                <a:srgbClr val="5592DA"/>
              </a:buClr>
              <a:defRPr sz="1800"/>
            </a:pPr>
            <a:r>
              <a:rPr sz="1827">
                <a:latin typeface="Helvetica Neue Light"/>
                <a:ea typeface="Helvetica Neue Light"/>
                <a:cs typeface="Helvetica Neue Light"/>
                <a:sym typeface="Helvetica Neue Light"/>
              </a:rPr>
              <a:t>Travel</a:t>
            </a:r>
          </a:p>
          <a:p>
            <a:pPr marL="223104" lvl="0" indent="-223104" defTabSz="914400">
              <a:spcBef>
                <a:spcPts val="200"/>
              </a:spcBef>
              <a:buClr>
                <a:srgbClr val="5592DA"/>
              </a:buClr>
              <a:defRPr sz="1800"/>
            </a:pPr>
            <a:r>
              <a:rPr sz="1827">
                <a:latin typeface="Helvetica Neue Light"/>
                <a:ea typeface="Helvetica Neue Light"/>
                <a:cs typeface="Helvetica Neue Light"/>
                <a:sym typeface="Helvetica Neue Light"/>
              </a:rPr>
              <a:t>Messaging </a:t>
            </a:r>
          </a:p>
          <a:p>
            <a:pPr marL="0" lvl="0" indent="0" defTabSz="914400">
              <a:spcBef>
                <a:spcPts val="200"/>
              </a:spcBef>
              <a:buSzTx/>
              <a:buNone/>
              <a:defRPr sz="1800"/>
            </a:pPr>
            <a:r>
              <a:rPr sz="1827"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</a:p>
          <a:p>
            <a:pPr marL="223104" lvl="0" indent="-223104" defTabSz="914400">
              <a:spcBef>
                <a:spcPts val="200"/>
              </a:spcBef>
              <a:buClr>
                <a:srgbClr val="5592DA"/>
              </a:buClr>
              <a:defRPr sz="1800"/>
            </a:pPr>
            <a:r>
              <a:rPr sz="1827">
                <a:latin typeface="Helvetica Neue Light"/>
                <a:ea typeface="Helvetica Neue Light"/>
                <a:cs typeface="Helvetica Neue Light"/>
                <a:sym typeface="Helvetica Neue Light"/>
              </a:rPr>
              <a:t>His/her company’s private APIs and services</a:t>
            </a:r>
          </a:p>
        </p:txBody>
      </p:sp>
      <p:pic>
        <p:nvPicPr>
          <p:cNvPr id="120" name="homepage-docker-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744567" y="5948986"/>
            <a:ext cx="1201139" cy="99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489242" y="6009945"/>
            <a:ext cx="643468" cy="643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29597" y="6691794"/>
            <a:ext cx="1137921" cy="212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penstack-logo.jpe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730433" y="5793199"/>
            <a:ext cx="1304997" cy="13049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6" name="Group 126"/>
          <p:cNvGrpSpPr/>
          <p:nvPr/>
        </p:nvGrpSpPr>
        <p:grpSpPr>
          <a:xfrm>
            <a:off x="9608164" y="4449917"/>
            <a:ext cx="2566124" cy="4935155"/>
            <a:chOff x="0" y="0"/>
            <a:chExt cx="2566122" cy="4935153"/>
          </a:xfrm>
        </p:grpSpPr>
        <p:pic>
          <p:nvPicPr>
            <p:cNvPr id="124" name="imag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2566123" cy="49351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5" name="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64101" y="642516"/>
              <a:ext cx="2067484" cy="3630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29" name="Group 129"/>
          <p:cNvGrpSpPr/>
          <p:nvPr/>
        </p:nvGrpSpPr>
        <p:grpSpPr>
          <a:xfrm>
            <a:off x="10931053" y="-237893"/>
            <a:ext cx="715718" cy="629923"/>
            <a:chOff x="0" y="0"/>
            <a:chExt cx="715717" cy="629921"/>
          </a:xfrm>
        </p:grpSpPr>
        <p:pic>
          <p:nvPicPr>
            <p:cNvPr id="127" name="image86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56370" y="111285"/>
              <a:ext cx="393030" cy="3906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-1"/>
              <a:ext cx="715718" cy="629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2" name="Group 132"/>
          <p:cNvGrpSpPr/>
          <p:nvPr/>
        </p:nvGrpSpPr>
        <p:grpSpPr>
          <a:xfrm>
            <a:off x="12449185" y="2611712"/>
            <a:ext cx="711202" cy="629923"/>
            <a:chOff x="0" y="0"/>
            <a:chExt cx="711201" cy="629921"/>
          </a:xfrm>
        </p:grpSpPr>
        <p:pic>
          <p:nvPicPr>
            <p:cNvPr id="130" name="image85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41742" y="123994"/>
              <a:ext cx="369494" cy="369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-1"/>
              <a:ext cx="711203" cy="629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8" name="Group 138"/>
          <p:cNvGrpSpPr/>
          <p:nvPr/>
        </p:nvGrpSpPr>
        <p:grpSpPr>
          <a:xfrm>
            <a:off x="9056868" y="-2516062"/>
            <a:ext cx="670563" cy="582509"/>
            <a:chOff x="0" y="0"/>
            <a:chExt cx="670561" cy="582508"/>
          </a:xfrm>
        </p:grpSpPr>
        <p:pic>
          <p:nvPicPr>
            <p:cNvPr id="133" name="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0"/>
              <a:ext cx="670563" cy="582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37" name="Group 137"/>
            <p:cNvGrpSpPr/>
            <p:nvPr/>
          </p:nvGrpSpPr>
          <p:grpSpPr>
            <a:xfrm>
              <a:off x="135071" y="104595"/>
              <a:ext cx="359316" cy="359666"/>
              <a:chOff x="0" y="0"/>
              <a:chExt cx="359315" cy="359665"/>
            </a:xfrm>
          </p:grpSpPr>
          <p:sp>
            <p:nvSpPr>
              <p:cNvPr id="134" name="Shape 134"/>
              <p:cNvSpPr/>
              <p:nvPr/>
            </p:nvSpPr>
            <p:spPr>
              <a:xfrm>
                <a:off x="155761" y="0"/>
                <a:ext cx="199032" cy="174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9BD4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-1" y="99134"/>
                <a:ext cx="199031" cy="174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1F7B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160284" y="184828"/>
                <a:ext cx="199032" cy="174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2EA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41" name="Group 141"/>
          <p:cNvGrpSpPr/>
          <p:nvPr/>
        </p:nvGrpSpPr>
        <p:grpSpPr>
          <a:xfrm>
            <a:off x="10917357" y="396987"/>
            <a:ext cx="756358" cy="670562"/>
            <a:chOff x="0" y="0"/>
            <a:chExt cx="756357" cy="670561"/>
          </a:xfrm>
        </p:grpSpPr>
        <p:pic>
          <p:nvPicPr>
            <p:cNvPr id="139" name="image84.pn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70504" y="127849"/>
              <a:ext cx="415348" cy="414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-1"/>
              <a:ext cx="756359" cy="670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4" name="Group 144"/>
          <p:cNvGrpSpPr/>
          <p:nvPr/>
        </p:nvGrpSpPr>
        <p:grpSpPr>
          <a:xfrm>
            <a:off x="10364906" y="-583382"/>
            <a:ext cx="756359" cy="666047"/>
            <a:chOff x="0" y="0"/>
            <a:chExt cx="756357" cy="666046"/>
          </a:xfrm>
        </p:grpSpPr>
        <p:pic>
          <p:nvPicPr>
            <p:cNvPr id="142" name="image87.png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78494" y="121046"/>
              <a:ext cx="414434" cy="412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3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-1"/>
              <a:ext cx="756359" cy="666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47" name="Group 147"/>
          <p:cNvGrpSpPr/>
          <p:nvPr/>
        </p:nvGrpSpPr>
        <p:grpSpPr>
          <a:xfrm>
            <a:off x="11874713" y="-2145787"/>
            <a:ext cx="756358" cy="670563"/>
            <a:chOff x="0" y="0"/>
            <a:chExt cx="756357" cy="670561"/>
          </a:xfrm>
        </p:grpSpPr>
        <p:pic>
          <p:nvPicPr>
            <p:cNvPr id="145" name="image76.png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62977" y="124415"/>
              <a:ext cx="414802" cy="414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6" name="hexagongreen.png"/>
            <p:cNvPicPr/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-1" y="-1"/>
              <a:ext cx="756359" cy="670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0" name="Group 150"/>
          <p:cNvGrpSpPr/>
          <p:nvPr/>
        </p:nvGrpSpPr>
        <p:grpSpPr>
          <a:xfrm>
            <a:off x="10355082" y="724868"/>
            <a:ext cx="690883" cy="616376"/>
            <a:chOff x="0" y="0"/>
            <a:chExt cx="690881" cy="616374"/>
          </a:xfrm>
        </p:grpSpPr>
        <p:pic>
          <p:nvPicPr>
            <p:cNvPr id="148" name="image71.png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72320" y="135144"/>
              <a:ext cx="330436" cy="333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690882" cy="616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3" name="Group 153"/>
          <p:cNvGrpSpPr/>
          <p:nvPr/>
        </p:nvGrpSpPr>
        <p:grpSpPr>
          <a:xfrm>
            <a:off x="11898386" y="2914963"/>
            <a:ext cx="690882" cy="616376"/>
            <a:chOff x="0" y="0"/>
            <a:chExt cx="690881" cy="616374"/>
          </a:xfrm>
        </p:grpSpPr>
        <p:pic>
          <p:nvPicPr>
            <p:cNvPr id="151" name="image84.pn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55744" y="117517"/>
              <a:ext cx="379392" cy="381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690882" cy="616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6" name="Group 156"/>
          <p:cNvGrpSpPr/>
          <p:nvPr/>
        </p:nvGrpSpPr>
        <p:grpSpPr>
          <a:xfrm>
            <a:off x="12474837" y="1975967"/>
            <a:ext cx="690882" cy="616376"/>
            <a:chOff x="0" y="0"/>
            <a:chExt cx="690881" cy="616374"/>
          </a:xfrm>
        </p:grpSpPr>
        <p:pic>
          <p:nvPicPr>
            <p:cNvPr id="154" name="image74.png"/>
            <p:cNvPicPr/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48554" y="107554"/>
              <a:ext cx="379391" cy="381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690882" cy="616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9" name="Group 159"/>
          <p:cNvGrpSpPr/>
          <p:nvPr/>
        </p:nvGrpSpPr>
        <p:grpSpPr>
          <a:xfrm>
            <a:off x="12486852" y="1332647"/>
            <a:ext cx="690883" cy="616376"/>
            <a:chOff x="0" y="0"/>
            <a:chExt cx="690881" cy="616374"/>
          </a:xfrm>
        </p:grpSpPr>
        <p:pic>
          <p:nvPicPr>
            <p:cNvPr id="157" name="image73.png"/>
            <p:cNvPicPr/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57901" y="128806"/>
              <a:ext cx="337895" cy="340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8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690882" cy="616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0" name="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529769" y="100218"/>
            <a:ext cx="652498" cy="5667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 164"/>
          <p:cNvGrpSpPr/>
          <p:nvPr/>
        </p:nvGrpSpPr>
        <p:grpSpPr>
          <a:xfrm>
            <a:off x="11660437" y="197867"/>
            <a:ext cx="352216" cy="349958"/>
            <a:chOff x="0" y="0"/>
            <a:chExt cx="352214" cy="349957"/>
          </a:xfrm>
        </p:grpSpPr>
        <p:sp>
          <p:nvSpPr>
            <p:cNvPr id="161" name="Shape 161"/>
            <p:cNvSpPr/>
            <p:nvPr/>
          </p:nvSpPr>
          <p:spPr>
            <a:xfrm>
              <a:off x="152683" y="-1"/>
              <a:ext cx="195099" cy="170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0" y="0"/>
                  </a:moveTo>
                  <a:lnTo>
                    <a:pt x="16161" y="0"/>
                  </a:lnTo>
                  <a:lnTo>
                    <a:pt x="21600" y="10787"/>
                  </a:lnTo>
                  <a:lnTo>
                    <a:pt x="16197" y="21600"/>
                  </a:lnTo>
                  <a:lnTo>
                    <a:pt x="5389" y="21600"/>
                  </a:lnTo>
                  <a:lnTo>
                    <a:pt x="0" y="11176"/>
                  </a:lnTo>
                  <a:lnTo>
                    <a:pt x="5470" y="0"/>
                  </a:lnTo>
                  <a:close/>
                </a:path>
              </a:pathLst>
            </a:custGeom>
            <a:solidFill>
              <a:srgbClr val="9BD4D8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144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-1" y="96458"/>
              <a:ext cx="195097" cy="170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0" y="0"/>
                  </a:moveTo>
                  <a:lnTo>
                    <a:pt x="16161" y="0"/>
                  </a:lnTo>
                  <a:lnTo>
                    <a:pt x="21600" y="10787"/>
                  </a:lnTo>
                  <a:lnTo>
                    <a:pt x="16197" y="21600"/>
                  </a:lnTo>
                  <a:lnTo>
                    <a:pt x="5389" y="21600"/>
                  </a:lnTo>
                  <a:lnTo>
                    <a:pt x="0" y="11176"/>
                  </a:lnTo>
                  <a:lnTo>
                    <a:pt x="5470" y="0"/>
                  </a:lnTo>
                  <a:close/>
                </a:path>
              </a:pathLst>
            </a:custGeom>
            <a:solidFill>
              <a:srgbClr val="1F7B8D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144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57117" y="179839"/>
              <a:ext cx="195098" cy="170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0" y="0"/>
                  </a:moveTo>
                  <a:lnTo>
                    <a:pt x="16161" y="0"/>
                  </a:lnTo>
                  <a:lnTo>
                    <a:pt x="21600" y="10787"/>
                  </a:lnTo>
                  <a:lnTo>
                    <a:pt x="16197" y="21600"/>
                  </a:lnTo>
                  <a:lnTo>
                    <a:pt x="5389" y="21600"/>
                  </a:lnTo>
                  <a:lnTo>
                    <a:pt x="0" y="11176"/>
                  </a:lnTo>
                  <a:lnTo>
                    <a:pt x="5470" y="0"/>
                  </a:lnTo>
                  <a:close/>
                </a:path>
              </a:pathLst>
            </a:custGeom>
            <a:solidFill>
              <a:srgbClr val="2EA3B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144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67" name="Group 167"/>
          <p:cNvGrpSpPr/>
          <p:nvPr/>
        </p:nvGrpSpPr>
        <p:grpSpPr>
          <a:xfrm>
            <a:off x="10292398" y="1969194"/>
            <a:ext cx="715718" cy="629922"/>
            <a:chOff x="0" y="0"/>
            <a:chExt cx="715717" cy="629921"/>
          </a:xfrm>
        </p:grpSpPr>
        <p:pic>
          <p:nvPicPr>
            <p:cNvPr id="165" name="image86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56370" y="111285"/>
              <a:ext cx="393030" cy="3906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6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-1"/>
              <a:ext cx="715718" cy="629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0" name="Group 170"/>
          <p:cNvGrpSpPr/>
          <p:nvPr/>
        </p:nvGrpSpPr>
        <p:grpSpPr>
          <a:xfrm>
            <a:off x="10317891" y="1336668"/>
            <a:ext cx="711203" cy="629922"/>
            <a:chOff x="0" y="0"/>
            <a:chExt cx="711201" cy="629921"/>
          </a:xfrm>
        </p:grpSpPr>
        <p:pic>
          <p:nvPicPr>
            <p:cNvPr id="168" name="image85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41742" y="123994"/>
              <a:ext cx="369494" cy="369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-1"/>
              <a:ext cx="711203" cy="629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6" name="Group 176"/>
          <p:cNvGrpSpPr/>
          <p:nvPr/>
        </p:nvGrpSpPr>
        <p:grpSpPr>
          <a:xfrm>
            <a:off x="11335482" y="2610365"/>
            <a:ext cx="670563" cy="582509"/>
            <a:chOff x="0" y="0"/>
            <a:chExt cx="670561" cy="582508"/>
          </a:xfrm>
        </p:grpSpPr>
        <p:pic>
          <p:nvPicPr>
            <p:cNvPr id="171" name="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" y="0"/>
              <a:ext cx="670563" cy="5825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75" name="Group 175"/>
            <p:cNvGrpSpPr/>
            <p:nvPr/>
          </p:nvGrpSpPr>
          <p:grpSpPr>
            <a:xfrm>
              <a:off x="135071" y="104595"/>
              <a:ext cx="359316" cy="359666"/>
              <a:chOff x="0" y="0"/>
              <a:chExt cx="359315" cy="359665"/>
            </a:xfrm>
          </p:grpSpPr>
          <p:sp>
            <p:nvSpPr>
              <p:cNvPr id="172" name="Shape 172"/>
              <p:cNvSpPr/>
              <p:nvPr/>
            </p:nvSpPr>
            <p:spPr>
              <a:xfrm>
                <a:off x="155761" y="0"/>
                <a:ext cx="199032" cy="174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9BD4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-1" y="99134"/>
                <a:ext cx="199031" cy="174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1F7B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160284" y="184828"/>
                <a:ext cx="199032" cy="174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2EA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grpSp>
        <p:nvGrpSpPr>
          <p:cNvPr id="179" name="Group 179"/>
          <p:cNvGrpSpPr/>
          <p:nvPr/>
        </p:nvGrpSpPr>
        <p:grpSpPr>
          <a:xfrm>
            <a:off x="11874713" y="2253636"/>
            <a:ext cx="756358" cy="666047"/>
            <a:chOff x="0" y="0"/>
            <a:chExt cx="756357" cy="666046"/>
          </a:xfrm>
        </p:grpSpPr>
        <p:pic>
          <p:nvPicPr>
            <p:cNvPr id="177" name="image87.png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78494" y="121046"/>
              <a:ext cx="414434" cy="4120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8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-1"/>
              <a:ext cx="756359" cy="6660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2" name="Group 182"/>
          <p:cNvGrpSpPr/>
          <p:nvPr/>
        </p:nvGrpSpPr>
        <p:grpSpPr>
          <a:xfrm>
            <a:off x="11877852" y="1603618"/>
            <a:ext cx="756358" cy="670563"/>
            <a:chOff x="0" y="0"/>
            <a:chExt cx="756357" cy="670561"/>
          </a:xfrm>
        </p:grpSpPr>
        <p:pic>
          <p:nvPicPr>
            <p:cNvPr id="180" name="image76.png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62977" y="124415"/>
              <a:ext cx="414802" cy="4149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1" name="hexagongreen.png"/>
            <p:cNvPicPr/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-1" y="-1"/>
              <a:ext cx="756359" cy="6705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5" name="Group 185"/>
          <p:cNvGrpSpPr/>
          <p:nvPr/>
        </p:nvGrpSpPr>
        <p:grpSpPr>
          <a:xfrm>
            <a:off x="9784242" y="1628047"/>
            <a:ext cx="690882" cy="616376"/>
            <a:chOff x="0" y="0"/>
            <a:chExt cx="690881" cy="616374"/>
          </a:xfrm>
        </p:grpSpPr>
        <p:pic>
          <p:nvPicPr>
            <p:cNvPr id="183" name="image71.png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72320" y="135144"/>
              <a:ext cx="330436" cy="333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690882" cy="616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8" name="Group 188"/>
          <p:cNvGrpSpPr/>
          <p:nvPr/>
        </p:nvGrpSpPr>
        <p:grpSpPr>
          <a:xfrm>
            <a:off x="9817324" y="1018824"/>
            <a:ext cx="690882" cy="616376"/>
            <a:chOff x="0" y="0"/>
            <a:chExt cx="690881" cy="616374"/>
          </a:xfrm>
        </p:grpSpPr>
        <p:pic>
          <p:nvPicPr>
            <p:cNvPr id="186" name="image84.pn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55744" y="117517"/>
              <a:ext cx="379392" cy="381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7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690882" cy="616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1" name="Group 191"/>
          <p:cNvGrpSpPr/>
          <p:nvPr/>
        </p:nvGrpSpPr>
        <p:grpSpPr>
          <a:xfrm>
            <a:off x="10382087" y="86587"/>
            <a:ext cx="690882" cy="616376"/>
            <a:chOff x="0" y="0"/>
            <a:chExt cx="690881" cy="616374"/>
          </a:xfrm>
        </p:grpSpPr>
        <p:pic>
          <p:nvPicPr>
            <p:cNvPr id="189" name="image74.png"/>
            <p:cNvPicPr/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148554" y="107554"/>
              <a:ext cx="379391" cy="381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690882" cy="616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4" name="Group 194"/>
          <p:cNvGrpSpPr/>
          <p:nvPr/>
        </p:nvGrpSpPr>
        <p:grpSpPr>
          <a:xfrm>
            <a:off x="10896785" y="1048981"/>
            <a:ext cx="690882" cy="616376"/>
            <a:chOff x="0" y="0"/>
            <a:chExt cx="690881" cy="616374"/>
          </a:xfrm>
        </p:grpSpPr>
        <p:pic>
          <p:nvPicPr>
            <p:cNvPr id="192" name="image73.png"/>
            <p:cNvPicPr/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157901" y="128806"/>
              <a:ext cx="337895" cy="340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3" name="hexagon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690882" cy="616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5" name="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445206" y="-2091600"/>
            <a:ext cx="652499" cy="5667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9" name="Group 199"/>
          <p:cNvGrpSpPr/>
          <p:nvPr/>
        </p:nvGrpSpPr>
        <p:grpSpPr>
          <a:xfrm>
            <a:off x="9537775" y="-1985484"/>
            <a:ext cx="352216" cy="349958"/>
            <a:chOff x="0" y="0"/>
            <a:chExt cx="352214" cy="349957"/>
          </a:xfrm>
        </p:grpSpPr>
        <p:sp>
          <p:nvSpPr>
            <p:cNvPr id="196" name="Shape 196"/>
            <p:cNvSpPr/>
            <p:nvPr/>
          </p:nvSpPr>
          <p:spPr>
            <a:xfrm>
              <a:off x="152683" y="-1"/>
              <a:ext cx="195099" cy="170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0" y="0"/>
                  </a:moveTo>
                  <a:lnTo>
                    <a:pt x="16161" y="0"/>
                  </a:lnTo>
                  <a:lnTo>
                    <a:pt x="21600" y="10787"/>
                  </a:lnTo>
                  <a:lnTo>
                    <a:pt x="16197" y="21600"/>
                  </a:lnTo>
                  <a:lnTo>
                    <a:pt x="5389" y="21600"/>
                  </a:lnTo>
                  <a:lnTo>
                    <a:pt x="0" y="11176"/>
                  </a:lnTo>
                  <a:lnTo>
                    <a:pt x="5470" y="0"/>
                  </a:lnTo>
                  <a:close/>
                </a:path>
              </a:pathLst>
            </a:custGeom>
            <a:solidFill>
              <a:srgbClr val="9BD4D8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144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-1" y="96458"/>
              <a:ext cx="195097" cy="170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0" y="0"/>
                  </a:moveTo>
                  <a:lnTo>
                    <a:pt x="16161" y="0"/>
                  </a:lnTo>
                  <a:lnTo>
                    <a:pt x="21600" y="10787"/>
                  </a:lnTo>
                  <a:lnTo>
                    <a:pt x="16197" y="21600"/>
                  </a:lnTo>
                  <a:lnTo>
                    <a:pt x="5389" y="21600"/>
                  </a:lnTo>
                  <a:lnTo>
                    <a:pt x="0" y="11176"/>
                  </a:lnTo>
                  <a:lnTo>
                    <a:pt x="5470" y="0"/>
                  </a:lnTo>
                  <a:close/>
                </a:path>
              </a:pathLst>
            </a:custGeom>
            <a:solidFill>
              <a:srgbClr val="1F7B8D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144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57117" y="179839"/>
              <a:ext cx="195098" cy="170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0" y="0"/>
                  </a:moveTo>
                  <a:lnTo>
                    <a:pt x="16161" y="0"/>
                  </a:lnTo>
                  <a:lnTo>
                    <a:pt x="21600" y="10787"/>
                  </a:lnTo>
                  <a:lnTo>
                    <a:pt x="16197" y="21600"/>
                  </a:lnTo>
                  <a:lnTo>
                    <a:pt x="5389" y="21600"/>
                  </a:lnTo>
                  <a:lnTo>
                    <a:pt x="0" y="11176"/>
                  </a:lnTo>
                  <a:lnTo>
                    <a:pt x="5470" y="0"/>
                  </a:lnTo>
                  <a:close/>
                </a:path>
              </a:pathLst>
            </a:custGeom>
            <a:solidFill>
              <a:srgbClr val="2EA3B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144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200" name="Primary-DarkBackground-450.png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0374314" y="2367558"/>
            <a:ext cx="1056045" cy="1056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857499" y="-224222"/>
            <a:ext cx="652498" cy="5667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roup 205"/>
          <p:cNvGrpSpPr/>
          <p:nvPr/>
        </p:nvGrpSpPr>
        <p:grpSpPr>
          <a:xfrm>
            <a:off x="9988167" y="-126573"/>
            <a:ext cx="352216" cy="349958"/>
            <a:chOff x="0" y="0"/>
            <a:chExt cx="352214" cy="349957"/>
          </a:xfrm>
        </p:grpSpPr>
        <p:sp>
          <p:nvSpPr>
            <p:cNvPr id="202" name="Shape 202"/>
            <p:cNvSpPr/>
            <p:nvPr/>
          </p:nvSpPr>
          <p:spPr>
            <a:xfrm>
              <a:off x="152683" y="-1"/>
              <a:ext cx="195099" cy="170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0" y="0"/>
                  </a:moveTo>
                  <a:lnTo>
                    <a:pt x="16161" y="0"/>
                  </a:lnTo>
                  <a:lnTo>
                    <a:pt x="21600" y="10787"/>
                  </a:lnTo>
                  <a:lnTo>
                    <a:pt x="16197" y="21600"/>
                  </a:lnTo>
                  <a:lnTo>
                    <a:pt x="5389" y="21600"/>
                  </a:lnTo>
                  <a:lnTo>
                    <a:pt x="0" y="11176"/>
                  </a:lnTo>
                  <a:lnTo>
                    <a:pt x="5470" y="0"/>
                  </a:lnTo>
                  <a:close/>
                </a:path>
              </a:pathLst>
            </a:custGeom>
            <a:solidFill>
              <a:srgbClr val="9BD4D8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144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-1" y="96458"/>
              <a:ext cx="195097" cy="170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0" y="0"/>
                  </a:moveTo>
                  <a:lnTo>
                    <a:pt x="16161" y="0"/>
                  </a:lnTo>
                  <a:lnTo>
                    <a:pt x="21600" y="10787"/>
                  </a:lnTo>
                  <a:lnTo>
                    <a:pt x="16197" y="21600"/>
                  </a:lnTo>
                  <a:lnTo>
                    <a:pt x="5389" y="21600"/>
                  </a:lnTo>
                  <a:lnTo>
                    <a:pt x="0" y="11176"/>
                  </a:lnTo>
                  <a:lnTo>
                    <a:pt x="5470" y="0"/>
                  </a:lnTo>
                  <a:close/>
                </a:path>
              </a:pathLst>
            </a:custGeom>
            <a:solidFill>
              <a:srgbClr val="1F7B8D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144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157117" y="179839"/>
              <a:ext cx="195098" cy="170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70" y="0"/>
                  </a:moveTo>
                  <a:lnTo>
                    <a:pt x="16161" y="0"/>
                  </a:lnTo>
                  <a:lnTo>
                    <a:pt x="21600" y="10787"/>
                  </a:lnTo>
                  <a:lnTo>
                    <a:pt x="16197" y="21600"/>
                  </a:lnTo>
                  <a:lnTo>
                    <a:pt x="5389" y="21600"/>
                  </a:lnTo>
                  <a:lnTo>
                    <a:pt x="0" y="11176"/>
                  </a:lnTo>
                  <a:lnTo>
                    <a:pt x="5470" y="0"/>
                  </a:lnTo>
                  <a:close/>
                </a:path>
              </a:pathLst>
            </a:custGeom>
            <a:solidFill>
              <a:srgbClr val="2EA3BB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914400">
                <a:defRPr sz="24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06" name="Shape 206"/>
          <p:cNvSpPr/>
          <p:nvPr/>
        </p:nvSpPr>
        <p:spPr>
          <a:xfrm flipH="1">
            <a:off x="10896784" y="3620399"/>
            <a:ext cx="2" cy="785123"/>
          </a:xfrm>
          <a:prstGeom prst="line">
            <a:avLst/>
          </a:prstGeom>
          <a:ln w="25400" cap="rnd">
            <a:solidFill>
              <a:srgbClr val="5F6E75">
                <a:alpha val="46000"/>
              </a:srgbClr>
            </a:solidFill>
            <a:custDash>
              <a:ds d="100000" sp="200000"/>
            </a:custDash>
            <a:round/>
            <a:headEnd type="arrow"/>
            <a:tailEnd type="arrow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sldNum" sz="quarter" idx="2"/>
          </p:nvPr>
        </p:nvSpPr>
        <p:spPr>
          <a:xfrm>
            <a:off x="139957" y="9340352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A6AAA9"/>
                </a:solidFill>
              </a:rPr>
              <a:t>4</a:t>
            </a:fld>
            <a:endParaRPr>
              <a:solidFill>
                <a:srgbClr val="A6AAA9"/>
              </a:solidFill>
            </a:endParaRPr>
          </a:p>
        </p:txBody>
      </p:sp>
      <p:grpSp>
        <p:nvGrpSpPr>
          <p:cNvPr id="219" name="Group 219"/>
          <p:cNvGrpSpPr/>
          <p:nvPr/>
        </p:nvGrpSpPr>
        <p:grpSpPr>
          <a:xfrm>
            <a:off x="442150" y="2025306"/>
            <a:ext cx="2166955" cy="638611"/>
            <a:chOff x="0" y="0"/>
            <a:chExt cx="2166953" cy="638609"/>
          </a:xfrm>
        </p:grpSpPr>
        <p:sp>
          <p:nvSpPr>
            <p:cNvPr id="217" name="Shape 217"/>
            <p:cNvSpPr/>
            <p:nvPr/>
          </p:nvSpPr>
          <p:spPr>
            <a:xfrm>
              <a:off x="114253" y="0"/>
              <a:ext cx="2052701" cy="638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5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1500"/>
                <a:t>Customer Managed</a:t>
              </a:r>
            </a:p>
          </p:txBody>
        </p:sp>
        <p:sp>
          <p:nvSpPr>
            <p:cNvPr id="218" name="Shape 218"/>
            <p:cNvSpPr/>
            <p:nvPr/>
          </p:nvSpPr>
          <p:spPr>
            <a:xfrm>
              <a:off x="0" y="218077"/>
              <a:ext cx="202454" cy="202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50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22" name="Group 222"/>
          <p:cNvGrpSpPr/>
          <p:nvPr/>
        </p:nvGrpSpPr>
        <p:grpSpPr>
          <a:xfrm>
            <a:off x="442150" y="2345502"/>
            <a:ext cx="2727117" cy="638611"/>
            <a:chOff x="0" y="0"/>
            <a:chExt cx="2727116" cy="638609"/>
          </a:xfrm>
        </p:grpSpPr>
        <p:sp>
          <p:nvSpPr>
            <p:cNvPr id="220" name="Shape 220"/>
            <p:cNvSpPr/>
            <p:nvPr/>
          </p:nvSpPr>
          <p:spPr>
            <a:xfrm>
              <a:off x="114253" y="0"/>
              <a:ext cx="2612864" cy="638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5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1500"/>
                <a:t>Service Provider Managed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0" y="218077"/>
              <a:ext cx="202454" cy="202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592D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25" name="Group 225"/>
          <p:cNvGrpSpPr/>
          <p:nvPr/>
        </p:nvGrpSpPr>
        <p:grpSpPr>
          <a:xfrm>
            <a:off x="13767728" y="4668314"/>
            <a:ext cx="2166955" cy="1630494"/>
            <a:chOff x="0" y="0"/>
            <a:chExt cx="2166953" cy="1630493"/>
          </a:xfrm>
        </p:grpSpPr>
        <p:sp>
          <p:nvSpPr>
            <p:cNvPr id="223" name="Shape 223"/>
            <p:cNvSpPr/>
            <p:nvPr/>
          </p:nvSpPr>
          <p:spPr>
            <a:xfrm>
              <a:off x="0" y="1180598"/>
              <a:ext cx="2166954" cy="4498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405059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rPr>
                <a:t>IBM </a:t>
              </a:r>
              <a:r>
                <a:rPr sz="2300" b="1">
                  <a:solidFill>
                    <a:srgbClr val="40505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SoftLayer</a:t>
              </a:r>
            </a:p>
          </p:txBody>
        </p:sp>
        <p:pic>
          <p:nvPicPr>
            <p:cNvPr id="224" name="kr_ko_softlayer_thumb_ribben_index_02.jpg"/>
            <p:cNvPicPr/>
            <p:nvPr/>
          </p:nvPicPr>
          <p:blipFill>
            <a:blip r:embed="rId3">
              <a:extLst/>
            </a:blip>
            <a:srcRect l="1358" t="920" r="76386" b="1989"/>
            <a:stretch>
              <a:fillRect/>
            </a:stretch>
          </p:blipFill>
          <p:spPr>
            <a:xfrm>
              <a:off x="728075" y="0"/>
              <a:ext cx="710762" cy="1150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6" name="Shape 226"/>
          <p:cNvSpPr>
            <a:spLocks noGrp="1"/>
          </p:cNvSpPr>
          <p:nvPr>
            <p:ph type="title"/>
          </p:nvPr>
        </p:nvSpPr>
        <p:spPr>
          <a:xfrm>
            <a:off x="342900" y="215900"/>
            <a:ext cx="11763375" cy="726145"/>
          </a:xfrm>
          <a:prstGeom prst="rect">
            <a:avLst/>
          </a:prstGeom>
        </p:spPr>
        <p:txBody>
          <a:bodyPr anchor="t"/>
          <a:lstStyle/>
          <a:p>
            <a:pPr lvl="0">
              <a:defRPr sz="1800" b="0"/>
            </a:pPr>
            <a:r>
              <a:rPr sz="4000" b="1"/>
              <a:t>Bluemix started as a public PaaS</a:t>
            </a:r>
          </a:p>
        </p:txBody>
      </p:sp>
      <p:sp>
        <p:nvSpPr>
          <p:cNvPr id="227" name="Shape 227"/>
          <p:cNvSpPr/>
          <p:nvPr/>
        </p:nvSpPr>
        <p:spPr>
          <a:xfrm>
            <a:off x="356056" y="906489"/>
            <a:ext cx="12122747" cy="498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2400"/>
              </a:spcBef>
              <a:defRPr sz="2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600"/>
              <a:t>Bluemix started with a major focus on developer productivity in the public cloud.</a:t>
            </a:r>
          </a:p>
        </p:txBody>
      </p:sp>
      <p:pic>
        <p:nvPicPr>
          <p:cNvPr id="228" name="hybridpagev6.jpg"/>
          <p:cNvPicPr/>
          <p:nvPr/>
        </p:nvPicPr>
        <p:blipFill>
          <a:blip r:embed="rId4">
            <a:extLst/>
          </a:blip>
          <a:srcRect l="55641" t="33313" r="36222" b="61025"/>
          <a:stretch>
            <a:fillRect/>
          </a:stretch>
        </p:blipFill>
        <p:spPr>
          <a:xfrm>
            <a:off x="7153962" y="8023790"/>
            <a:ext cx="810032" cy="1518125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229"/>
          <p:cNvSpPr/>
          <p:nvPr/>
        </p:nvSpPr>
        <p:spPr>
          <a:xfrm>
            <a:off x="3829913" y="2559091"/>
            <a:ext cx="1786342" cy="65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spcBef>
                <a:spcPts val="2400"/>
              </a:spcBef>
              <a:defRPr sz="1700" b="1">
                <a:solidFill>
                  <a:srgbClr val="06B9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700" b="1">
                <a:solidFill>
                  <a:srgbClr val="06B9A5"/>
                </a:solidFill>
              </a:rPr>
              <a:t>Infrastructure as a Service</a:t>
            </a:r>
          </a:p>
        </p:txBody>
      </p:sp>
      <p:grpSp>
        <p:nvGrpSpPr>
          <p:cNvPr id="239" name="Group 239"/>
          <p:cNvGrpSpPr/>
          <p:nvPr/>
        </p:nvGrpSpPr>
        <p:grpSpPr>
          <a:xfrm>
            <a:off x="3723518" y="3519461"/>
            <a:ext cx="2090312" cy="4339006"/>
            <a:chOff x="0" y="0"/>
            <a:chExt cx="2090310" cy="4339005"/>
          </a:xfrm>
        </p:grpSpPr>
        <p:sp>
          <p:nvSpPr>
            <p:cNvPr id="230" name="Shape 230"/>
            <p:cNvSpPr/>
            <p:nvPr/>
          </p:nvSpPr>
          <p:spPr>
            <a:xfrm>
              <a:off x="3823" y="0"/>
              <a:ext cx="2082665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Code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6120" y="490558"/>
              <a:ext cx="2078071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Data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7066" y="981116"/>
              <a:ext cx="2076179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Runtime</a:t>
              </a:r>
            </a:p>
          </p:txBody>
        </p:sp>
        <p:sp>
          <p:nvSpPr>
            <p:cNvPr id="233" name="Shape 233"/>
            <p:cNvSpPr/>
            <p:nvPr/>
          </p:nvSpPr>
          <p:spPr>
            <a:xfrm>
              <a:off x="6526" y="1471675"/>
              <a:ext cx="2077259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Middleware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1003" y="1962233"/>
              <a:ext cx="2088305" cy="414539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235" name="Shape 235"/>
            <p:cNvSpPr/>
            <p:nvPr/>
          </p:nvSpPr>
          <p:spPr>
            <a:xfrm>
              <a:off x="6720" y="2452792"/>
              <a:ext cx="2076872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Virtualization</a:t>
              </a:r>
            </a:p>
          </p:txBody>
        </p:sp>
        <p:sp>
          <p:nvSpPr>
            <p:cNvPr id="236" name="Shape 236"/>
            <p:cNvSpPr/>
            <p:nvPr/>
          </p:nvSpPr>
          <p:spPr>
            <a:xfrm>
              <a:off x="0" y="2943350"/>
              <a:ext cx="2090311" cy="414539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Servers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6551" y="3433909"/>
              <a:ext cx="2077209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Storage</a:t>
              </a:r>
            </a:p>
          </p:txBody>
        </p:sp>
        <p:sp>
          <p:nvSpPr>
            <p:cNvPr id="238" name="Shape 238"/>
            <p:cNvSpPr/>
            <p:nvPr/>
          </p:nvSpPr>
          <p:spPr>
            <a:xfrm>
              <a:off x="4763" y="3924468"/>
              <a:ext cx="2080785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Networking</a:t>
              </a:r>
            </a:p>
          </p:txBody>
        </p:sp>
      </p:grpSp>
      <p:grpSp>
        <p:nvGrpSpPr>
          <p:cNvPr id="249" name="Group 249"/>
          <p:cNvGrpSpPr/>
          <p:nvPr/>
        </p:nvGrpSpPr>
        <p:grpSpPr>
          <a:xfrm>
            <a:off x="6540892" y="3518819"/>
            <a:ext cx="2090312" cy="4339007"/>
            <a:chOff x="0" y="0"/>
            <a:chExt cx="2090310" cy="4339005"/>
          </a:xfrm>
        </p:grpSpPr>
        <p:sp>
          <p:nvSpPr>
            <p:cNvPr id="240" name="Shape 240"/>
            <p:cNvSpPr/>
            <p:nvPr/>
          </p:nvSpPr>
          <p:spPr>
            <a:xfrm>
              <a:off x="3823" y="0"/>
              <a:ext cx="2082665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Code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6120" y="490558"/>
              <a:ext cx="2078071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Data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7066" y="981116"/>
              <a:ext cx="2076179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Runtime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6526" y="1471675"/>
              <a:ext cx="2077259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Middleware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1003" y="1962233"/>
              <a:ext cx="2088305" cy="414539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6720" y="2452792"/>
              <a:ext cx="2076872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Virtualization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0" y="2943350"/>
              <a:ext cx="2090311" cy="414539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Servers</a:t>
              </a:r>
            </a:p>
          </p:txBody>
        </p:sp>
        <p:sp>
          <p:nvSpPr>
            <p:cNvPr id="247" name="Shape 247"/>
            <p:cNvSpPr/>
            <p:nvPr/>
          </p:nvSpPr>
          <p:spPr>
            <a:xfrm>
              <a:off x="6551" y="3433909"/>
              <a:ext cx="2077209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Storage</a:t>
              </a:r>
            </a:p>
          </p:txBody>
        </p:sp>
        <p:sp>
          <p:nvSpPr>
            <p:cNvPr id="248" name="Shape 248"/>
            <p:cNvSpPr/>
            <p:nvPr/>
          </p:nvSpPr>
          <p:spPr>
            <a:xfrm>
              <a:off x="4763" y="3924468"/>
              <a:ext cx="2080785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Networking</a:t>
              </a:r>
            </a:p>
          </p:txBody>
        </p:sp>
      </p:grpSp>
      <p:sp>
        <p:nvSpPr>
          <p:cNvPr id="250" name="Shape 250"/>
          <p:cNvSpPr/>
          <p:nvPr/>
        </p:nvSpPr>
        <p:spPr>
          <a:xfrm>
            <a:off x="6692877" y="2558450"/>
            <a:ext cx="1786341" cy="65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spcBef>
                <a:spcPts val="2400"/>
              </a:spcBef>
              <a:defRPr sz="1800" b="1">
                <a:solidFill>
                  <a:srgbClr val="5592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5592DA"/>
                </a:solidFill>
              </a:rPr>
              <a:t>Platform         as a Service</a:t>
            </a:r>
          </a:p>
        </p:txBody>
      </p:sp>
      <p:pic>
        <p:nvPicPr>
          <p:cNvPr id="251" name="Primary-DarkBackground-45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17025" y="1663008"/>
            <a:ext cx="715250" cy="71525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 flipH="1">
            <a:off x="6164014" y="1716102"/>
            <a:ext cx="3" cy="6164231"/>
          </a:xfrm>
          <a:prstGeom prst="line">
            <a:avLst/>
          </a:prstGeom>
          <a:ln w="25400">
            <a:solidFill>
              <a:srgbClr val="5F6E75">
                <a:alpha val="29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3" name="Shape 253"/>
          <p:cNvSpPr/>
          <p:nvPr/>
        </p:nvSpPr>
        <p:spPr>
          <a:xfrm flipH="1">
            <a:off x="8945475" y="1716102"/>
            <a:ext cx="2" cy="6109448"/>
          </a:xfrm>
          <a:prstGeom prst="line">
            <a:avLst/>
          </a:prstGeom>
          <a:ln w="25400">
            <a:solidFill>
              <a:srgbClr val="5F6E75">
                <a:alpha val="29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 flipH="1">
            <a:off x="6393515" y="2020633"/>
            <a:ext cx="607690" cy="1"/>
          </a:xfrm>
          <a:prstGeom prst="line">
            <a:avLst/>
          </a:prstGeom>
          <a:ln w="25400">
            <a:solidFill>
              <a:srgbClr val="5592DA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5" name="Shape 255"/>
          <p:cNvSpPr/>
          <p:nvPr/>
        </p:nvSpPr>
        <p:spPr>
          <a:xfrm flipH="1">
            <a:off x="8181702" y="2020633"/>
            <a:ext cx="607690" cy="1"/>
          </a:xfrm>
          <a:prstGeom prst="line">
            <a:avLst/>
          </a:prstGeom>
          <a:ln w="25400">
            <a:solidFill>
              <a:srgbClr val="5592DA"/>
            </a:solidFill>
            <a:miter lim="400000"/>
            <a:headEnd type="arrow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56" name="i-l-cloudfoundry-2x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06894" y="4361824"/>
            <a:ext cx="2197691" cy="7899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1" name="Group 291"/>
          <p:cNvGrpSpPr/>
          <p:nvPr/>
        </p:nvGrpSpPr>
        <p:grpSpPr>
          <a:xfrm>
            <a:off x="9853588" y="2749419"/>
            <a:ext cx="1512184" cy="1630495"/>
            <a:chOff x="0" y="0"/>
            <a:chExt cx="1512183" cy="1630493"/>
          </a:xfrm>
        </p:grpSpPr>
        <p:grpSp>
          <p:nvGrpSpPr>
            <p:cNvPr id="259" name="Group 259"/>
            <p:cNvGrpSpPr/>
            <p:nvPr/>
          </p:nvGrpSpPr>
          <p:grpSpPr>
            <a:xfrm>
              <a:off x="712137" y="220911"/>
              <a:ext cx="457642" cy="402783"/>
              <a:chOff x="0" y="0"/>
              <a:chExt cx="457641" cy="402782"/>
            </a:xfrm>
          </p:grpSpPr>
          <p:pic>
            <p:nvPicPr>
              <p:cNvPr id="257" name="image86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99986" y="71157"/>
                <a:ext cx="251310" cy="2498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58" name="hexagon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-1"/>
                <a:ext cx="457642" cy="4027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62" name="Group 262"/>
            <p:cNvGrpSpPr/>
            <p:nvPr/>
          </p:nvGrpSpPr>
          <p:grpSpPr>
            <a:xfrm>
              <a:off x="703379" y="626863"/>
              <a:ext cx="483628" cy="428769"/>
              <a:chOff x="0" y="0"/>
              <a:chExt cx="483627" cy="428768"/>
            </a:xfrm>
          </p:grpSpPr>
          <p:pic>
            <p:nvPicPr>
              <p:cNvPr id="260" name="image84.png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09023" y="81748"/>
                <a:ext cx="265580" cy="2652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1" name="hexagon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" y="-1"/>
                <a:ext cx="483629" cy="4287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65" name="Group 265"/>
            <p:cNvGrpSpPr/>
            <p:nvPr/>
          </p:nvGrpSpPr>
          <p:grpSpPr>
            <a:xfrm>
              <a:off x="350133" y="0"/>
              <a:ext cx="483628" cy="425881"/>
              <a:chOff x="0" y="0"/>
              <a:chExt cx="483627" cy="425880"/>
            </a:xfrm>
          </p:grpSpPr>
          <p:pic>
            <p:nvPicPr>
              <p:cNvPr id="263" name="image87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14132" y="77399"/>
                <a:ext cx="264996" cy="2634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4" name="hexagon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" y="-1"/>
                <a:ext cx="483629" cy="4258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68" name="Group 268"/>
            <p:cNvGrpSpPr/>
            <p:nvPr/>
          </p:nvGrpSpPr>
          <p:grpSpPr>
            <a:xfrm>
              <a:off x="343851" y="836516"/>
              <a:ext cx="441762" cy="394121"/>
              <a:chOff x="0" y="0"/>
              <a:chExt cx="441760" cy="394120"/>
            </a:xfrm>
          </p:grpSpPr>
          <p:pic>
            <p:nvPicPr>
              <p:cNvPr id="266" name="image71.png"/>
              <p:cNvPicPr/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10184" y="86413"/>
                <a:ext cx="211286" cy="212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67" name="hexagon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441761" cy="3941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69" name="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094965" y="437105"/>
              <a:ext cx="417219" cy="362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3" name="Group 273"/>
            <p:cNvGrpSpPr/>
            <p:nvPr/>
          </p:nvGrpSpPr>
          <p:grpSpPr>
            <a:xfrm>
              <a:off x="1178517" y="499543"/>
              <a:ext cx="225213" cy="223769"/>
              <a:chOff x="0" y="0"/>
              <a:chExt cx="225211" cy="223768"/>
            </a:xfrm>
          </p:grpSpPr>
          <p:sp>
            <p:nvSpPr>
              <p:cNvPr id="270" name="Shape 270"/>
              <p:cNvSpPr/>
              <p:nvPr/>
            </p:nvSpPr>
            <p:spPr>
              <a:xfrm>
                <a:off x="97628" y="-1"/>
                <a:ext cx="124750" cy="108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9BD4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-1" y="61677"/>
                <a:ext cx="124749" cy="108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1F7B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72" name="Shape 272"/>
              <p:cNvSpPr/>
              <p:nvPr/>
            </p:nvSpPr>
            <p:spPr>
              <a:xfrm>
                <a:off x="100463" y="114992"/>
                <a:ext cx="124749" cy="108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2EA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276" name="Group 276"/>
            <p:cNvGrpSpPr/>
            <p:nvPr/>
          </p:nvGrpSpPr>
          <p:grpSpPr>
            <a:xfrm>
              <a:off x="320071" y="1227711"/>
              <a:ext cx="454755" cy="402783"/>
              <a:chOff x="0" y="0"/>
              <a:chExt cx="454753" cy="402782"/>
            </a:xfrm>
          </p:grpSpPr>
          <p:pic>
            <p:nvPicPr>
              <p:cNvPr id="274" name="image85.png"/>
              <p:cNvPicPr/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90632" y="79284"/>
                <a:ext cx="236261" cy="23634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5" name="hexagon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-1" y="-1"/>
                <a:ext cx="454755" cy="4027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79" name="Group 279"/>
            <p:cNvGrpSpPr/>
            <p:nvPr/>
          </p:nvGrpSpPr>
          <p:grpSpPr>
            <a:xfrm>
              <a:off x="0" y="1024477"/>
              <a:ext cx="441761" cy="394121"/>
              <a:chOff x="0" y="0"/>
              <a:chExt cx="441760" cy="394120"/>
            </a:xfrm>
          </p:grpSpPr>
          <p:pic>
            <p:nvPicPr>
              <p:cNvPr id="277" name="image84.png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99585" y="75142"/>
                <a:ext cx="242590" cy="2438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78" name="hexagon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441761" cy="3941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82" name="Group 282"/>
            <p:cNvGrpSpPr/>
            <p:nvPr/>
          </p:nvGrpSpPr>
          <p:grpSpPr>
            <a:xfrm>
              <a:off x="361118" y="428389"/>
              <a:ext cx="441762" cy="394121"/>
              <a:chOff x="0" y="0"/>
              <a:chExt cx="441760" cy="394120"/>
            </a:xfrm>
          </p:grpSpPr>
          <p:pic>
            <p:nvPicPr>
              <p:cNvPr id="280" name="image74.png"/>
              <p:cNvPicPr/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94987" y="68772"/>
                <a:ext cx="242590" cy="2438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1" name="hexagon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441761" cy="3941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85" name="Group 285"/>
            <p:cNvGrpSpPr/>
            <p:nvPr/>
          </p:nvGrpSpPr>
          <p:grpSpPr>
            <a:xfrm>
              <a:off x="690225" y="1043759"/>
              <a:ext cx="441762" cy="394122"/>
              <a:chOff x="0" y="0"/>
              <a:chExt cx="441760" cy="394120"/>
            </a:xfrm>
          </p:grpSpPr>
          <p:pic>
            <p:nvPicPr>
              <p:cNvPr id="283" name="image73.png"/>
              <p:cNvPicPr/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100964" y="82361"/>
                <a:ext cx="216057" cy="21770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84" name="hexagon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441761" cy="39412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286" name="image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25688" y="229652"/>
              <a:ext cx="417219" cy="362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0" name="Group 290"/>
            <p:cNvGrpSpPr/>
            <p:nvPr/>
          </p:nvGrpSpPr>
          <p:grpSpPr>
            <a:xfrm>
              <a:off x="109240" y="292091"/>
              <a:ext cx="225213" cy="223769"/>
              <a:chOff x="0" y="0"/>
              <a:chExt cx="225211" cy="223768"/>
            </a:xfrm>
          </p:grpSpPr>
          <p:sp>
            <p:nvSpPr>
              <p:cNvPr id="287" name="Shape 287"/>
              <p:cNvSpPr/>
              <p:nvPr/>
            </p:nvSpPr>
            <p:spPr>
              <a:xfrm>
                <a:off x="97628" y="-1"/>
                <a:ext cx="124750" cy="108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9BD4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-1" y="61677"/>
                <a:ext cx="124749" cy="108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1F7B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100463" y="114992"/>
                <a:ext cx="124749" cy="1087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2EA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/>
          </p:cNvSpPr>
          <p:nvPr>
            <p:ph type="title"/>
          </p:nvPr>
        </p:nvSpPr>
        <p:spPr>
          <a:xfrm>
            <a:off x="342900" y="215900"/>
            <a:ext cx="10485735" cy="2159000"/>
          </a:xfrm>
          <a:prstGeom prst="rect">
            <a:avLst/>
          </a:prstGeom>
        </p:spPr>
        <p:txBody>
          <a:bodyPr anchor="t"/>
          <a:lstStyle/>
          <a:p>
            <a:pPr lvl="0">
              <a:defRPr sz="1800" b="0"/>
            </a:pPr>
            <a:r>
              <a:rPr sz="4000" b="1"/>
              <a:t>So what is Bluemix?</a:t>
            </a:r>
          </a:p>
        </p:txBody>
      </p:sp>
      <p:sp>
        <p:nvSpPr>
          <p:cNvPr id="399" name="Shape 399"/>
          <p:cNvSpPr>
            <a:spLocks noGrp="1"/>
          </p:cNvSpPr>
          <p:nvPr>
            <p:ph type="sldNum" sz="quarter" idx="2"/>
          </p:nvPr>
        </p:nvSpPr>
        <p:spPr>
          <a:xfrm>
            <a:off x="139957" y="9340352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A6AAA9"/>
                </a:solidFill>
              </a:rPr>
              <a:t>5</a:t>
            </a:fld>
            <a:endParaRPr>
              <a:solidFill>
                <a:srgbClr val="A6AAA9"/>
              </a:solidFill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394156" y="1108502"/>
            <a:ext cx="8553393" cy="932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spcBef>
                <a:spcPts val="2400"/>
              </a:spcBef>
              <a:defRPr sz="1800"/>
            </a:pPr>
            <a:r>
              <a:rPr sz="2700">
                <a:latin typeface="Helvetica Neue Light"/>
                <a:ea typeface="Helvetica Neue Light"/>
                <a:cs typeface="Helvetica Neue Light"/>
                <a:sym typeface="Helvetica Neue Light"/>
              </a:rPr>
              <a:t>Bluemix is an </a:t>
            </a:r>
            <a:r>
              <a:rPr sz="2700" b="1">
                <a:latin typeface="Helvetica Neue"/>
                <a:ea typeface="Helvetica Neue"/>
                <a:cs typeface="Helvetica Neue"/>
                <a:sym typeface="Helvetica Neue"/>
              </a:rPr>
              <a:t>open-standards</a:t>
            </a:r>
            <a:r>
              <a:rPr sz="2700">
                <a:latin typeface="Helvetica Neue Light"/>
                <a:ea typeface="Helvetica Neue Light"/>
                <a:cs typeface="Helvetica Neue Light"/>
                <a:sym typeface="Helvetica Neue Light"/>
              </a:rPr>
              <a:t>, cloud-based </a:t>
            </a:r>
            <a:r>
              <a:rPr sz="2700" b="1">
                <a:latin typeface="Helvetica Neue"/>
                <a:ea typeface="Helvetica Neue"/>
                <a:cs typeface="Helvetica Neue"/>
                <a:sym typeface="Helvetica Neue"/>
              </a:rPr>
              <a:t>platform</a:t>
            </a:r>
            <a:r>
              <a:rPr sz="2700">
                <a:latin typeface="Helvetica Neue Light"/>
                <a:ea typeface="Helvetica Neue Light"/>
                <a:cs typeface="Helvetica Neue Light"/>
                <a:sym typeface="Helvetica Neue Light"/>
              </a:rPr>
              <a:t> for </a:t>
            </a:r>
            <a:r>
              <a:rPr sz="2700" b="1">
                <a:latin typeface="Helvetica Neue"/>
                <a:ea typeface="Helvetica Neue"/>
                <a:cs typeface="Helvetica Neue"/>
                <a:sym typeface="Helvetica Neue"/>
              </a:rPr>
              <a:t>building</a:t>
            </a:r>
            <a:r>
              <a:rPr sz="2700"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sz="2700" b="1">
                <a:latin typeface="Helvetica Neue"/>
                <a:ea typeface="Helvetica Neue"/>
                <a:cs typeface="Helvetica Neue"/>
                <a:sym typeface="Helvetica Neue"/>
              </a:rPr>
              <a:t>running, and managing applications.</a:t>
            </a:r>
          </a:p>
        </p:txBody>
      </p:sp>
      <p:grpSp>
        <p:nvGrpSpPr>
          <p:cNvPr id="425" name="Group 425"/>
          <p:cNvGrpSpPr/>
          <p:nvPr/>
        </p:nvGrpSpPr>
        <p:grpSpPr>
          <a:xfrm>
            <a:off x="9420671" y="5560546"/>
            <a:ext cx="2242674" cy="1006751"/>
            <a:chOff x="0" y="0"/>
            <a:chExt cx="2242673" cy="1006750"/>
          </a:xfrm>
        </p:grpSpPr>
        <p:grpSp>
          <p:nvGrpSpPr>
            <p:cNvPr id="403" name="Group 403"/>
            <p:cNvGrpSpPr/>
            <p:nvPr/>
          </p:nvGrpSpPr>
          <p:grpSpPr>
            <a:xfrm>
              <a:off x="5154" y="0"/>
              <a:ext cx="561897" cy="497681"/>
              <a:chOff x="0" y="0"/>
              <a:chExt cx="561896" cy="497680"/>
            </a:xfrm>
          </p:grpSpPr>
          <p:pic>
            <p:nvPicPr>
              <p:cNvPr id="401" name="image84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126668" y="94887"/>
                <a:ext cx="308561" cy="3079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2" name="hexagon.png"/>
              <p:cNvPicPr/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561897" cy="497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6" name="Group 406"/>
            <p:cNvGrpSpPr/>
            <p:nvPr/>
          </p:nvGrpSpPr>
          <p:grpSpPr>
            <a:xfrm>
              <a:off x="561523" y="4438"/>
              <a:ext cx="561898" cy="497681"/>
              <a:chOff x="0" y="0"/>
              <a:chExt cx="561896" cy="497680"/>
            </a:xfrm>
          </p:grpSpPr>
          <p:pic>
            <p:nvPicPr>
              <p:cNvPr id="404" name="image87.png"/>
              <p:cNvPicPr/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32604" y="90448"/>
                <a:ext cx="307881" cy="3079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5" name="hexagon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1897" cy="497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9" name="Group 409"/>
            <p:cNvGrpSpPr/>
            <p:nvPr/>
          </p:nvGrpSpPr>
          <p:grpSpPr>
            <a:xfrm>
              <a:off x="1117893" y="5474"/>
              <a:ext cx="561897" cy="497681"/>
              <a:chOff x="0" y="0"/>
              <a:chExt cx="561896" cy="497680"/>
            </a:xfrm>
          </p:grpSpPr>
          <p:pic>
            <p:nvPicPr>
              <p:cNvPr id="407" name="image74.png"/>
              <p:cNvPicPr/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0820" y="86844"/>
                <a:ext cx="308560" cy="3079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8" name="hexagon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1897" cy="497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12" name="Group 412"/>
            <p:cNvGrpSpPr/>
            <p:nvPr/>
          </p:nvGrpSpPr>
          <p:grpSpPr>
            <a:xfrm>
              <a:off x="0" y="509069"/>
              <a:ext cx="561897" cy="497682"/>
              <a:chOff x="0" y="0"/>
              <a:chExt cx="561896" cy="497680"/>
            </a:xfrm>
          </p:grpSpPr>
          <p:pic>
            <p:nvPicPr>
              <p:cNvPr id="410" name="image75.png"/>
              <p:cNvPicPr/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7217" y="107786"/>
                <a:ext cx="308559" cy="3086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1" name="hexagon.png"/>
              <p:cNvPicPr/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0"/>
                <a:ext cx="561897" cy="497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15" name="Group 415"/>
            <p:cNvGrpSpPr/>
            <p:nvPr/>
          </p:nvGrpSpPr>
          <p:grpSpPr>
            <a:xfrm>
              <a:off x="556369" y="509069"/>
              <a:ext cx="561898" cy="497682"/>
              <a:chOff x="0" y="0"/>
              <a:chExt cx="561896" cy="497680"/>
            </a:xfrm>
          </p:grpSpPr>
          <p:pic>
            <p:nvPicPr>
              <p:cNvPr id="413" name="image76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21076" y="92339"/>
                <a:ext cx="308156" cy="3079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4" name="hexagongreen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561897" cy="497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18" name="Group 418"/>
            <p:cNvGrpSpPr/>
            <p:nvPr/>
          </p:nvGrpSpPr>
          <p:grpSpPr>
            <a:xfrm>
              <a:off x="1112738" y="509069"/>
              <a:ext cx="561898" cy="497682"/>
              <a:chOff x="0" y="0"/>
              <a:chExt cx="561896" cy="497680"/>
            </a:xfrm>
          </p:grpSpPr>
          <p:pic>
            <p:nvPicPr>
              <p:cNvPr id="416" name="image73.png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28422" y="104003"/>
                <a:ext cx="274811" cy="2749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7" name="hexagon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1897" cy="497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21" name="Group 421"/>
            <p:cNvGrpSpPr/>
            <p:nvPr/>
          </p:nvGrpSpPr>
          <p:grpSpPr>
            <a:xfrm>
              <a:off x="1680776" y="509069"/>
              <a:ext cx="561898" cy="497682"/>
              <a:chOff x="0" y="0"/>
              <a:chExt cx="561896" cy="497680"/>
            </a:xfrm>
          </p:grpSpPr>
          <p:pic>
            <p:nvPicPr>
              <p:cNvPr id="419" name="image65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120456" y="86414"/>
                <a:ext cx="308559" cy="3086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0" name="hexagon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561897" cy="497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24" name="Group 424"/>
            <p:cNvGrpSpPr/>
            <p:nvPr/>
          </p:nvGrpSpPr>
          <p:grpSpPr>
            <a:xfrm>
              <a:off x="1680776" y="-1"/>
              <a:ext cx="561898" cy="497682"/>
              <a:chOff x="0" y="0"/>
              <a:chExt cx="561896" cy="497680"/>
            </a:xfrm>
          </p:grpSpPr>
          <p:pic>
            <p:nvPicPr>
              <p:cNvPr id="422" name="image78.png"/>
              <p:cNvPicPr/>
              <p:nvPr/>
            </p:nvPicPr>
            <p:blipFill>
              <a:blip r:embed="rId11">
                <a:extLst/>
              </a:blip>
              <a:srcRect/>
              <a:stretch>
                <a:fillRect/>
              </a:stretch>
            </p:blipFill>
            <p:spPr>
              <a:xfrm>
                <a:off x="111645" y="125292"/>
                <a:ext cx="309983" cy="25101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3" name="hexagongreen.png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561897" cy="49768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426" name="Shape 426"/>
          <p:cNvSpPr/>
          <p:nvPr/>
        </p:nvSpPr>
        <p:spPr>
          <a:xfrm>
            <a:off x="432340" y="2421478"/>
            <a:ext cx="3517793" cy="1859534"/>
          </a:xfrm>
          <a:prstGeom prst="rect">
            <a:avLst/>
          </a:prstGeom>
          <a:solidFill>
            <a:srgbClr val="5592DA">
              <a:alpha val="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0" tIns="127000" rIns="127000" bIns="127000" anchor="ctr">
            <a:spAutoFit/>
          </a:bodyPr>
          <a:lstStyle/>
          <a:p>
            <a:pPr lvl="0" algn="l" defTabSz="457200">
              <a:spcBef>
                <a:spcPts val="600"/>
              </a:spcBef>
              <a:defRPr sz="1800"/>
            </a:pPr>
            <a:r>
              <a:rPr sz="2000" b="1">
                <a:solidFill>
                  <a:srgbClr val="5592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your apps, your way</a:t>
            </a:r>
            <a:endParaRPr sz="2000">
              <a:solidFill>
                <a:srgbClr val="5592D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457200">
              <a:defRPr sz="1800"/>
            </a:pPr>
            <a:r>
              <a:rPr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Use the most prominent compute technologies to power your app: Cloud Foundry, Docker, OpenStack.</a:t>
            </a:r>
          </a:p>
        </p:txBody>
      </p:sp>
      <p:sp>
        <p:nvSpPr>
          <p:cNvPr id="427" name="Shape 427"/>
          <p:cNvSpPr/>
          <p:nvPr/>
        </p:nvSpPr>
        <p:spPr>
          <a:xfrm>
            <a:off x="438304" y="7106059"/>
            <a:ext cx="3493142" cy="2164333"/>
          </a:xfrm>
          <a:prstGeom prst="rect">
            <a:avLst/>
          </a:prstGeom>
          <a:solidFill>
            <a:srgbClr val="5592DA">
              <a:alpha val="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0" tIns="127000" rIns="127000" bIns="127000" anchor="ctr">
            <a:spAutoFit/>
          </a:bodyPr>
          <a:lstStyle/>
          <a:p>
            <a:pPr lvl="0" algn="l" defTabSz="457200">
              <a:spcBef>
                <a:spcPts val="600"/>
              </a:spcBef>
              <a:defRPr sz="1800"/>
            </a:pPr>
            <a:r>
              <a:rPr sz="2000" b="1">
                <a:solidFill>
                  <a:srgbClr val="5592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Extend apps with services</a:t>
            </a:r>
            <a:endParaRPr sz="2000">
              <a:solidFill>
                <a:srgbClr val="5592D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457200">
              <a:defRPr sz="1800"/>
            </a:pPr>
            <a:r>
              <a:rPr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 catalog of IBM, third party, and open source services allow the developer to stitch an application together quickly.</a:t>
            </a:r>
          </a:p>
        </p:txBody>
      </p:sp>
      <p:sp>
        <p:nvSpPr>
          <p:cNvPr id="428" name="Shape 428"/>
          <p:cNvSpPr/>
          <p:nvPr/>
        </p:nvSpPr>
        <p:spPr>
          <a:xfrm>
            <a:off x="422371" y="4446269"/>
            <a:ext cx="3525008" cy="2481833"/>
          </a:xfrm>
          <a:prstGeom prst="rect">
            <a:avLst/>
          </a:prstGeom>
          <a:solidFill>
            <a:srgbClr val="5592DA">
              <a:alpha val="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0" tIns="127000" rIns="127000" bIns="127000" anchor="ctr">
            <a:spAutoFit/>
          </a:bodyPr>
          <a:lstStyle/>
          <a:p>
            <a:pPr lvl="0" algn="l" defTabSz="457200">
              <a:spcBef>
                <a:spcPts val="600"/>
              </a:spcBef>
              <a:defRPr sz="1800"/>
            </a:pPr>
            <a:r>
              <a:rPr sz="2000" b="1">
                <a:solidFill>
                  <a:srgbClr val="5592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Scale more than just instances</a:t>
            </a:r>
            <a:endParaRPr sz="2000">
              <a:solidFill>
                <a:srgbClr val="5592D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457200">
              <a:defRPr sz="1800"/>
            </a:pPr>
            <a:r>
              <a:rPr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Development, monitoring, deployment, and logging tools allow the developer to run and manage the entire application.</a:t>
            </a:r>
          </a:p>
        </p:txBody>
      </p:sp>
      <p:sp>
        <p:nvSpPr>
          <p:cNvPr id="429" name="Shape 429"/>
          <p:cNvSpPr/>
          <p:nvPr/>
        </p:nvSpPr>
        <p:spPr>
          <a:xfrm>
            <a:off x="4128655" y="4777476"/>
            <a:ext cx="3688594" cy="1859533"/>
          </a:xfrm>
          <a:prstGeom prst="rect">
            <a:avLst/>
          </a:prstGeom>
          <a:solidFill>
            <a:srgbClr val="5592DA">
              <a:alpha val="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0" tIns="127000" rIns="127000" bIns="127000" anchor="ctr">
            <a:spAutoFit/>
          </a:bodyPr>
          <a:lstStyle/>
          <a:p>
            <a:pPr lvl="0" algn="l" defTabSz="457200">
              <a:spcBef>
                <a:spcPts val="600"/>
              </a:spcBef>
              <a:defRPr sz="1800"/>
            </a:pPr>
            <a:r>
              <a:rPr sz="2000" b="1">
                <a:solidFill>
                  <a:srgbClr val="5592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Layered Security</a:t>
            </a:r>
            <a:endParaRPr sz="2000">
              <a:solidFill>
                <a:srgbClr val="5592D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457200">
              <a:defRPr sz="1800"/>
            </a:pPr>
            <a:r>
              <a:rPr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IBM secures the platform and infrastructure and provides you with the tools to secure your apps.</a:t>
            </a:r>
          </a:p>
        </p:txBody>
      </p:sp>
      <p:sp>
        <p:nvSpPr>
          <p:cNvPr id="430" name="Shape 430"/>
          <p:cNvSpPr/>
          <p:nvPr/>
        </p:nvSpPr>
        <p:spPr>
          <a:xfrm>
            <a:off x="4125067" y="2424888"/>
            <a:ext cx="3695770" cy="2177033"/>
          </a:xfrm>
          <a:prstGeom prst="rect">
            <a:avLst/>
          </a:prstGeom>
          <a:solidFill>
            <a:srgbClr val="5592DA">
              <a:alpha val="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0" tIns="127000" rIns="127000" bIns="127000" anchor="ctr">
            <a:spAutoFit/>
          </a:bodyPr>
          <a:lstStyle/>
          <a:p>
            <a:pPr lvl="0" algn="l" defTabSz="457200">
              <a:spcBef>
                <a:spcPts val="600"/>
              </a:spcBef>
              <a:defRPr sz="1800"/>
            </a:pPr>
            <a:r>
              <a:rPr sz="2000" b="1">
                <a:solidFill>
                  <a:srgbClr val="5592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Deploy and manage hybrid apps seamlessly</a:t>
            </a:r>
            <a:endParaRPr sz="2000">
              <a:solidFill>
                <a:srgbClr val="5592D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457200">
              <a:defRPr sz="1800"/>
            </a:pPr>
            <a:r>
              <a:rPr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Get a seamless dev and management experience across a number of hybrid implementations options.</a:t>
            </a:r>
          </a:p>
        </p:txBody>
      </p:sp>
      <p:sp>
        <p:nvSpPr>
          <p:cNvPr id="431" name="Shape 431"/>
          <p:cNvSpPr/>
          <p:nvPr/>
        </p:nvSpPr>
        <p:spPr>
          <a:xfrm>
            <a:off x="4123450" y="6811110"/>
            <a:ext cx="3695770" cy="2469133"/>
          </a:xfrm>
          <a:prstGeom prst="rect">
            <a:avLst/>
          </a:prstGeom>
          <a:solidFill>
            <a:srgbClr val="5592DA">
              <a:alpha val="6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7000" tIns="127000" rIns="127000" bIns="127000" anchor="ctr">
            <a:spAutoFit/>
          </a:bodyPr>
          <a:lstStyle/>
          <a:p>
            <a:pPr lvl="0" algn="l" defTabSz="457200">
              <a:spcBef>
                <a:spcPts val="600"/>
              </a:spcBef>
              <a:defRPr sz="1800"/>
            </a:pPr>
            <a:r>
              <a:rPr sz="2000" b="1">
                <a:solidFill>
                  <a:srgbClr val="5592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Flexible Pricing </a:t>
            </a:r>
            <a:endParaRPr sz="2000">
              <a:solidFill>
                <a:srgbClr val="5592D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l" defTabSz="457200">
              <a:defRPr sz="1800"/>
            </a:pPr>
            <a:r>
              <a:rPr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Try compute options and services for free and, when you’re ready, pay only for what you use. Pay as you go and subscription models offer choice and flexibility.</a:t>
            </a:r>
          </a:p>
        </p:txBody>
      </p:sp>
      <p:pic>
        <p:nvPicPr>
          <p:cNvPr id="432" name="i-l-hybrid-2x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994061" y="3553090"/>
            <a:ext cx="2950954" cy="1778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-l-cloudfoundry-2x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370693" y="576032"/>
            <a:ext cx="2197690" cy="789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-l-openstack-2x.png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9282566" y="2508911"/>
            <a:ext cx="2373944" cy="853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-l-docker-2x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9196113" y="1486073"/>
            <a:ext cx="2546849" cy="915402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/>
          <p:nvPr/>
        </p:nvSpPr>
        <p:spPr>
          <a:xfrm>
            <a:off x="9409760" y="3472758"/>
            <a:ext cx="2197690" cy="1"/>
          </a:xfrm>
          <a:prstGeom prst="line">
            <a:avLst/>
          </a:prstGeom>
          <a:ln w="25400">
            <a:solidFill>
              <a:srgbClr val="4E5A60">
                <a:alpha val="22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9370693" y="5399153"/>
            <a:ext cx="2197690" cy="1"/>
          </a:xfrm>
          <a:prstGeom prst="line">
            <a:avLst/>
          </a:prstGeom>
          <a:ln w="25400">
            <a:solidFill>
              <a:srgbClr val="4E5A60">
                <a:alpha val="22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9443163" y="6762976"/>
            <a:ext cx="2197691" cy="1"/>
          </a:xfrm>
          <a:prstGeom prst="line">
            <a:avLst/>
          </a:prstGeom>
          <a:ln w="25400">
            <a:solidFill>
              <a:srgbClr val="4E5A60">
                <a:alpha val="22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441" name="Group 441"/>
          <p:cNvGrpSpPr/>
          <p:nvPr/>
        </p:nvGrpSpPr>
        <p:grpSpPr>
          <a:xfrm>
            <a:off x="9167279" y="6963933"/>
            <a:ext cx="2749459" cy="1859533"/>
            <a:chOff x="0" y="0"/>
            <a:chExt cx="2749458" cy="1859532"/>
          </a:xfrm>
        </p:grpSpPr>
        <p:pic>
          <p:nvPicPr>
            <p:cNvPr id="439" name="bluemix-env-graphic4.png"/>
            <p:cNvPicPr/>
            <p:nvPr/>
          </p:nvPicPr>
          <p:blipFill>
            <a:blip r:embed="rId16">
              <a:extLst/>
            </a:blip>
            <a:srcRect t="38" b="38"/>
            <a:stretch>
              <a:fillRect/>
            </a:stretch>
          </p:blipFill>
          <p:spPr>
            <a:xfrm>
              <a:off x="0" y="0"/>
              <a:ext cx="2721267" cy="18595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0" name="Shape 440"/>
            <p:cNvSpPr/>
            <p:nvPr/>
          </p:nvSpPr>
          <p:spPr>
            <a:xfrm>
              <a:off x="1898832" y="1544067"/>
              <a:ext cx="850627" cy="208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 defTabSz="407477">
                <a:lnSpc>
                  <a:spcPct val="80000"/>
                </a:lnSpc>
                <a:spcBef>
                  <a:spcPts val="2100"/>
                </a:spcBef>
                <a:defRPr sz="500" i="1">
                  <a:solidFill>
                    <a:srgbClr val="A6AA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lvl="0">
                <a:defRPr sz="1800" i="0">
                  <a:solidFill>
                    <a:srgbClr val="000000"/>
                  </a:solidFill>
                </a:defRPr>
              </a:pPr>
              <a:r>
                <a:rPr sz="500" i="1">
                  <a:solidFill>
                    <a:srgbClr val="A6AAA9"/>
                  </a:solidFill>
                </a:rPr>
                <a:t>Coming Summer 2015</a:t>
              </a:r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/>
        </p:nvSpPr>
        <p:spPr>
          <a:xfrm>
            <a:off x="-413049" y="6653813"/>
            <a:ext cx="7285588" cy="2425082"/>
          </a:xfrm>
          <a:prstGeom prst="rect">
            <a:avLst/>
          </a:prstGeom>
          <a:solidFill>
            <a:srgbClr val="FFA574">
              <a:alpha val="939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FFA574"/>
                </a:solidFill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8473113" y="1920390"/>
            <a:ext cx="3636131" cy="2913792"/>
          </a:xfrm>
          <a:prstGeom prst="rect">
            <a:avLst/>
          </a:prstGeom>
          <a:solidFill>
            <a:srgbClr val="5592DA">
              <a:alpha val="939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xfrm>
            <a:off x="529458" y="351578"/>
            <a:ext cx="11763376" cy="908279"/>
          </a:xfrm>
          <a:prstGeom prst="rect">
            <a:avLst/>
          </a:prstGeom>
        </p:spPr>
        <p:txBody>
          <a:bodyPr anchor="t"/>
          <a:lstStyle/>
          <a:p>
            <a:pPr lvl="0">
              <a:defRPr sz="1800" b="0"/>
            </a:pPr>
            <a:r>
              <a:rPr sz="4000" b="1"/>
              <a:t>Enterprises have additional requirements</a:t>
            </a:r>
          </a:p>
        </p:txBody>
      </p:sp>
      <p:sp>
        <p:nvSpPr>
          <p:cNvPr id="298" name="Shape 298"/>
          <p:cNvSpPr>
            <a:spLocks noGrp="1"/>
          </p:cNvSpPr>
          <p:nvPr>
            <p:ph type="sldNum" sz="quarter" idx="2"/>
          </p:nvPr>
        </p:nvSpPr>
        <p:spPr>
          <a:xfrm>
            <a:off x="139957" y="9340352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A6AAA9"/>
                </a:solidFill>
              </a:rPr>
              <a:t>6</a:t>
            </a:fld>
            <a:endParaRPr>
              <a:solidFill>
                <a:srgbClr val="A6AAA9"/>
              </a:solidFill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791368" y="2149206"/>
            <a:ext cx="36714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4300" b="1">
                <a:solidFill>
                  <a:srgbClr val="043E6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300" b="1">
                <a:solidFill>
                  <a:srgbClr val="043E68"/>
                </a:solidFill>
              </a:rPr>
              <a:t>“</a:t>
            </a:r>
          </a:p>
        </p:txBody>
      </p:sp>
      <p:sp>
        <p:nvSpPr>
          <p:cNvPr id="300" name="Shape 300"/>
          <p:cNvSpPr/>
          <p:nvPr/>
        </p:nvSpPr>
        <p:spPr>
          <a:xfrm>
            <a:off x="4643130" y="3557336"/>
            <a:ext cx="36714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4300" b="1">
                <a:solidFill>
                  <a:srgbClr val="043E6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300" b="1">
                <a:solidFill>
                  <a:srgbClr val="043E68"/>
                </a:solidFill>
              </a:rPr>
              <a:t>”</a:t>
            </a:r>
          </a:p>
        </p:txBody>
      </p:sp>
      <p:sp>
        <p:nvSpPr>
          <p:cNvPr id="301" name="Shape 301"/>
          <p:cNvSpPr/>
          <p:nvPr/>
        </p:nvSpPr>
        <p:spPr>
          <a:xfrm>
            <a:off x="699474" y="4948311"/>
            <a:ext cx="36714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4300" b="1">
                <a:solidFill>
                  <a:srgbClr val="19A38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300" b="1">
                <a:solidFill>
                  <a:srgbClr val="19A38C"/>
                </a:solidFill>
              </a:rPr>
              <a:t>“</a:t>
            </a:r>
          </a:p>
        </p:txBody>
      </p:sp>
      <p:sp>
        <p:nvSpPr>
          <p:cNvPr id="302" name="Shape 302"/>
          <p:cNvSpPr/>
          <p:nvPr/>
        </p:nvSpPr>
        <p:spPr>
          <a:xfrm>
            <a:off x="4208584" y="5387769"/>
            <a:ext cx="36714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4300" b="1">
                <a:solidFill>
                  <a:srgbClr val="19A38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300" b="1">
                <a:solidFill>
                  <a:srgbClr val="19A38C"/>
                </a:solidFill>
              </a:rPr>
              <a:t>”</a:t>
            </a:r>
          </a:p>
        </p:txBody>
      </p:sp>
      <p:sp>
        <p:nvSpPr>
          <p:cNvPr id="303" name="Shape 303"/>
          <p:cNvSpPr/>
          <p:nvPr/>
        </p:nvSpPr>
        <p:spPr>
          <a:xfrm>
            <a:off x="1140358" y="5049373"/>
            <a:ext cx="3323057" cy="1033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 defTabSz="457200">
              <a:defRPr sz="1800"/>
            </a:pPr>
            <a:r>
              <a:rPr sz="2900">
                <a:solidFill>
                  <a:srgbClr val="19A38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want to </a:t>
            </a:r>
            <a:r>
              <a:rPr sz="2900" b="1">
                <a:solidFill>
                  <a:srgbClr val="19A38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move fast</a:t>
            </a:r>
            <a:r>
              <a:rPr sz="2900">
                <a:solidFill>
                  <a:srgbClr val="19A38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but </a:t>
            </a:r>
            <a:r>
              <a:rPr sz="2900" b="1">
                <a:solidFill>
                  <a:srgbClr val="19A38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retain control</a:t>
            </a:r>
            <a:r>
              <a:rPr sz="2900">
                <a:solidFill>
                  <a:srgbClr val="19A38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304" name="Shape 304"/>
          <p:cNvSpPr/>
          <p:nvPr/>
        </p:nvSpPr>
        <p:spPr>
          <a:xfrm>
            <a:off x="1121771" y="1888955"/>
            <a:ext cx="5131174" cy="270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 defTabSz="457200">
              <a:defRPr sz="1800"/>
            </a:pPr>
            <a:r>
              <a:rPr sz="2900">
                <a:solidFill>
                  <a:srgbClr val="043E6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have apps and data that must stay in a </a:t>
            </a:r>
            <a:r>
              <a:rPr sz="2900" b="1">
                <a:solidFill>
                  <a:srgbClr val="043E6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dedicated cloud</a:t>
            </a:r>
            <a:r>
              <a:rPr sz="2900">
                <a:solidFill>
                  <a:srgbClr val="043E6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or </a:t>
            </a:r>
            <a:r>
              <a:rPr sz="2900" b="1">
                <a:solidFill>
                  <a:srgbClr val="043E6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on-premises</a:t>
            </a:r>
            <a:r>
              <a:rPr sz="2900">
                <a:solidFill>
                  <a:srgbClr val="043E6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— but I want the </a:t>
            </a:r>
            <a:r>
              <a:rPr sz="2900" b="1">
                <a:solidFill>
                  <a:srgbClr val="043E6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Bluemix experience</a:t>
            </a:r>
            <a:r>
              <a:rPr sz="2900">
                <a:solidFill>
                  <a:srgbClr val="043E6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305" name="Shape 305"/>
          <p:cNvSpPr/>
          <p:nvPr/>
        </p:nvSpPr>
        <p:spPr>
          <a:xfrm>
            <a:off x="731889" y="6860570"/>
            <a:ext cx="367145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4300" b="1">
                <a:solidFill>
                  <a:srgbClr val="FFA5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300" b="1">
                <a:solidFill>
                  <a:srgbClr val="FFA574"/>
                </a:solidFill>
              </a:rPr>
              <a:t>“</a:t>
            </a:r>
          </a:p>
        </p:txBody>
      </p:sp>
      <p:sp>
        <p:nvSpPr>
          <p:cNvPr id="306" name="Shape 306"/>
          <p:cNvSpPr/>
          <p:nvPr/>
        </p:nvSpPr>
        <p:spPr>
          <a:xfrm>
            <a:off x="5727607" y="7740342"/>
            <a:ext cx="367146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defRPr sz="4300" b="1">
                <a:solidFill>
                  <a:srgbClr val="FFA5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4300" b="1">
                <a:solidFill>
                  <a:srgbClr val="FFA574"/>
                </a:solidFill>
              </a:rPr>
              <a:t>”</a:t>
            </a:r>
          </a:p>
        </p:txBody>
      </p:sp>
      <p:sp>
        <p:nvSpPr>
          <p:cNvPr id="307" name="Shape 307"/>
          <p:cNvSpPr/>
          <p:nvPr/>
        </p:nvSpPr>
        <p:spPr>
          <a:xfrm>
            <a:off x="1121771" y="6393982"/>
            <a:ext cx="5131174" cy="2706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 algn="l" defTabSz="457200">
              <a:defRPr sz="1800"/>
            </a:pPr>
            <a:r>
              <a:rPr sz="2900">
                <a:solidFill>
                  <a:srgbClr val="FFA5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want to create new </a:t>
            </a:r>
            <a:r>
              <a:rPr sz="2900" b="1">
                <a:solidFill>
                  <a:srgbClr val="FFA5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hybrid applications</a:t>
            </a:r>
            <a:r>
              <a:rPr sz="2900">
                <a:solidFill>
                  <a:srgbClr val="FFA5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that use </a:t>
            </a:r>
            <a:r>
              <a:rPr sz="2900" b="1">
                <a:solidFill>
                  <a:srgbClr val="FFA5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data &amp; services</a:t>
            </a:r>
            <a:r>
              <a:rPr sz="2900">
                <a:solidFill>
                  <a:srgbClr val="FFA57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308" name="Shape 308"/>
          <p:cNvSpPr/>
          <p:nvPr/>
        </p:nvSpPr>
        <p:spPr>
          <a:xfrm>
            <a:off x="8673896" y="2013020"/>
            <a:ext cx="3212958" cy="2684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68653" lvl="0" indent="-268653" algn="l" defTabSz="12700">
              <a:spcBef>
                <a:spcPts val="300"/>
              </a:spcBef>
              <a:buClr>
                <a:srgbClr val="5592DA"/>
              </a:buClr>
              <a:buSzPct val="75000"/>
              <a:buChar char="•"/>
              <a:defRPr sz="1800"/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Security and Privacy</a:t>
            </a:r>
          </a:p>
          <a:p>
            <a:pPr marL="268653" lvl="0" indent="-268653" algn="l" defTabSz="12700">
              <a:spcBef>
                <a:spcPts val="300"/>
              </a:spcBef>
              <a:buClr>
                <a:srgbClr val="5592DA"/>
              </a:buClr>
              <a:buSzPct val="75000"/>
              <a:buChar char="•"/>
              <a:defRPr sz="1800"/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LDAP Integration</a:t>
            </a:r>
          </a:p>
          <a:p>
            <a:pPr marL="268653" lvl="0" indent="-268653" algn="l" defTabSz="12700">
              <a:spcBef>
                <a:spcPts val="300"/>
              </a:spcBef>
              <a:buClr>
                <a:srgbClr val="5592DA"/>
              </a:buClr>
              <a:buSzPct val="75000"/>
              <a:buChar char="•"/>
              <a:defRPr sz="1800"/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Regulations</a:t>
            </a:r>
          </a:p>
          <a:p>
            <a:pPr marL="268653" lvl="0" indent="-268653" algn="l" defTabSz="12700">
              <a:spcBef>
                <a:spcPts val="300"/>
              </a:spcBef>
              <a:buClr>
                <a:srgbClr val="5592DA"/>
              </a:buClr>
              <a:buSzPct val="75000"/>
              <a:buChar char="•"/>
              <a:defRPr sz="1800"/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Corporate Policies</a:t>
            </a:r>
          </a:p>
          <a:p>
            <a:pPr marL="268653" lvl="0" indent="-268653" algn="l" defTabSz="12700">
              <a:spcBef>
                <a:spcPts val="300"/>
              </a:spcBef>
              <a:buClr>
                <a:srgbClr val="5592DA"/>
              </a:buClr>
              <a:buSzPct val="75000"/>
              <a:buChar char="•"/>
              <a:defRPr sz="1800"/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White Labeling</a:t>
            </a:r>
          </a:p>
          <a:p>
            <a:pPr marL="268653" lvl="0" indent="-268653" algn="l" defTabSz="12700">
              <a:spcBef>
                <a:spcPts val="300"/>
              </a:spcBef>
              <a:buClr>
                <a:srgbClr val="5592DA"/>
              </a:buClr>
              <a:buSzPct val="75000"/>
              <a:buChar char="•"/>
              <a:defRPr sz="1800"/>
            </a:pPr>
            <a:r>
              <a:rPr sz="2200">
                <a:latin typeface="Helvetica Neue Light"/>
                <a:ea typeface="Helvetica Neue Light"/>
                <a:cs typeface="Helvetica Neue Light"/>
                <a:sym typeface="Helvetica Neue Light"/>
              </a:rPr>
              <a:t>Application monitoring and logging</a:t>
            </a:r>
          </a:p>
        </p:txBody>
      </p:sp>
      <p:sp>
        <p:nvSpPr>
          <p:cNvPr id="309" name="Shape 309"/>
          <p:cNvSpPr/>
          <p:nvPr/>
        </p:nvSpPr>
        <p:spPr>
          <a:xfrm>
            <a:off x="-562261" y="4798870"/>
            <a:ext cx="7443535" cy="1596609"/>
          </a:xfrm>
          <a:prstGeom prst="rect">
            <a:avLst/>
          </a:prstGeom>
          <a:solidFill>
            <a:srgbClr val="06B9A5">
              <a:alpha val="939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-1585217" y="1946793"/>
            <a:ext cx="8462616" cy="2574174"/>
          </a:xfrm>
          <a:prstGeom prst="rect">
            <a:avLst/>
          </a:prstGeom>
          <a:solidFill>
            <a:srgbClr val="043E68">
              <a:alpha val="939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/>
          </p:cNvSpPr>
          <p:nvPr>
            <p:ph type="sldNum" sz="quarter" idx="2"/>
          </p:nvPr>
        </p:nvSpPr>
        <p:spPr>
          <a:xfrm>
            <a:off x="139957" y="9340352"/>
            <a:ext cx="241403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A6AAA9"/>
                </a:solidFill>
              </a:rPr>
              <a:t>7</a:t>
            </a:fld>
            <a:endParaRPr>
              <a:solidFill>
                <a:srgbClr val="A6AAA9"/>
              </a:solidFill>
            </a:endParaRPr>
          </a:p>
        </p:txBody>
      </p:sp>
      <p:grpSp>
        <p:nvGrpSpPr>
          <p:cNvPr id="315" name="Group 315"/>
          <p:cNvGrpSpPr/>
          <p:nvPr/>
        </p:nvGrpSpPr>
        <p:grpSpPr>
          <a:xfrm>
            <a:off x="442150" y="2253906"/>
            <a:ext cx="2166955" cy="638611"/>
            <a:chOff x="0" y="0"/>
            <a:chExt cx="2166953" cy="638609"/>
          </a:xfrm>
        </p:grpSpPr>
        <p:sp>
          <p:nvSpPr>
            <p:cNvPr id="313" name="Shape 313"/>
            <p:cNvSpPr/>
            <p:nvPr/>
          </p:nvSpPr>
          <p:spPr>
            <a:xfrm>
              <a:off x="114253" y="0"/>
              <a:ext cx="2052701" cy="638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5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1500"/>
                <a:t>Customer Managed</a:t>
              </a:r>
            </a:p>
          </p:txBody>
        </p:sp>
        <p:sp>
          <p:nvSpPr>
            <p:cNvPr id="314" name="Shape 314"/>
            <p:cNvSpPr/>
            <p:nvPr/>
          </p:nvSpPr>
          <p:spPr>
            <a:xfrm>
              <a:off x="0" y="218077"/>
              <a:ext cx="202454" cy="202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40505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8" name="Group 318"/>
          <p:cNvGrpSpPr/>
          <p:nvPr/>
        </p:nvGrpSpPr>
        <p:grpSpPr>
          <a:xfrm>
            <a:off x="442150" y="2574102"/>
            <a:ext cx="2727117" cy="638611"/>
            <a:chOff x="0" y="0"/>
            <a:chExt cx="2727116" cy="638609"/>
          </a:xfrm>
        </p:grpSpPr>
        <p:sp>
          <p:nvSpPr>
            <p:cNvPr id="316" name="Shape 316"/>
            <p:cNvSpPr/>
            <p:nvPr/>
          </p:nvSpPr>
          <p:spPr>
            <a:xfrm>
              <a:off x="114253" y="0"/>
              <a:ext cx="2612864" cy="6386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5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/>
              </a:pPr>
              <a:r>
                <a:rPr sz="1500"/>
                <a:t>Service Provider Managed</a:t>
              </a:r>
            </a:p>
          </p:txBody>
        </p:sp>
        <p:sp>
          <p:nvSpPr>
            <p:cNvPr id="317" name="Shape 317"/>
            <p:cNvSpPr/>
            <p:nvPr/>
          </p:nvSpPr>
          <p:spPr>
            <a:xfrm>
              <a:off x="0" y="218077"/>
              <a:ext cx="202454" cy="2024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592D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21" name="Group 321"/>
          <p:cNvGrpSpPr/>
          <p:nvPr/>
        </p:nvGrpSpPr>
        <p:grpSpPr>
          <a:xfrm>
            <a:off x="13767728" y="4668314"/>
            <a:ext cx="2166955" cy="1630494"/>
            <a:chOff x="0" y="0"/>
            <a:chExt cx="2166953" cy="1630493"/>
          </a:xfrm>
        </p:grpSpPr>
        <p:sp>
          <p:nvSpPr>
            <p:cNvPr id="319" name="Shape 319"/>
            <p:cNvSpPr/>
            <p:nvPr/>
          </p:nvSpPr>
          <p:spPr>
            <a:xfrm>
              <a:off x="0" y="1180598"/>
              <a:ext cx="2166954" cy="4498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>
                <a:defRPr sz="1800"/>
              </a:pPr>
              <a:r>
                <a:rPr sz="2300">
                  <a:solidFill>
                    <a:srgbClr val="405059"/>
                  </a:solidFill>
                  <a:latin typeface="Helvetica Neue Thin"/>
                  <a:ea typeface="Helvetica Neue Thin"/>
                  <a:cs typeface="Helvetica Neue Thin"/>
                  <a:sym typeface="Helvetica Neue Thin"/>
                </a:rPr>
                <a:t>IBM </a:t>
              </a:r>
              <a:r>
                <a:rPr sz="2300" b="1">
                  <a:solidFill>
                    <a:srgbClr val="405059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SoftLayer</a:t>
              </a:r>
            </a:p>
          </p:txBody>
        </p:sp>
        <p:pic>
          <p:nvPicPr>
            <p:cNvPr id="320" name="kr_ko_softlayer_thumb_ribben_index_02.jpg"/>
            <p:cNvPicPr/>
            <p:nvPr/>
          </p:nvPicPr>
          <p:blipFill>
            <a:blip r:embed="rId3">
              <a:extLst/>
            </a:blip>
            <a:srcRect l="1358" t="920" r="76386" b="1989"/>
            <a:stretch>
              <a:fillRect/>
            </a:stretch>
          </p:blipFill>
          <p:spPr>
            <a:xfrm>
              <a:off x="728075" y="0"/>
              <a:ext cx="710762" cy="1150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xfrm>
            <a:off x="342900" y="215900"/>
            <a:ext cx="11763375" cy="726145"/>
          </a:xfrm>
          <a:prstGeom prst="rect">
            <a:avLst/>
          </a:prstGeom>
        </p:spPr>
        <p:txBody>
          <a:bodyPr anchor="t"/>
          <a:lstStyle>
            <a:lvl1pPr defTabSz="443991">
              <a:defRPr sz="3040"/>
            </a:lvl1pPr>
          </a:lstStyle>
          <a:p>
            <a:pPr lvl="0">
              <a:defRPr sz="1800" b="0"/>
            </a:pPr>
            <a:r>
              <a:rPr sz="3040" b="1"/>
              <a:t>We listened. Now we’re evolving to become even more flexible.</a:t>
            </a:r>
          </a:p>
        </p:txBody>
      </p:sp>
      <p:sp>
        <p:nvSpPr>
          <p:cNvPr id="323" name="Shape 323"/>
          <p:cNvSpPr/>
          <p:nvPr/>
        </p:nvSpPr>
        <p:spPr>
          <a:xfrm>
            <a:off x="343356" y="841535"/>
            <a:ext cx="10965294" cy="856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spcBef>
                <a:spcPts val="2400"/>
              </a:spcBef>
              <a:defRPr sz="1800"/>
            </a:pPr>
            <a:r>
              <a:rPr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Capabilities in Bluemix now span </a:t>
            </a:r>
            <a:r>
              <a:rPr sz="2500" b="1">
                <a:latin typeface="Helvetica Neue"/>
                <a:ea typeface="Helvetica Neue"/>
                <a:cs typeface="Helvetica Neue"/>
                <a:sym typeface="Helvetica Neue"/>
              </a:rPr>
              <a:t>PaaS</a:t>
            </a:r>
            <a:r>
              <a:rPr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</a:t>
            </a:r>
            <a:r>
              <a:rPr sz="2500" b="1">
                <a:latin typeface="Helvetica Neue"/>
                <a:ea typeface="Helvetica Neue"/>
                <a:cs typeface="Helvetica Neue"/>
                <a:sym typeface="Helvetica Neue"/>
              </a:rPr>
              <a:t>IaaS</a:t>
            </a:r>
            <a:r>
              <a:rPr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and can be delivered as a </a:t>
            </a:r>
            <a:r>
              <a:rPr sz="2500" b="1">
                <a:latin typeface="Helvetica Neue"/>
                <a:ea typeface="Helvetica Neue"/>
                <a:cs typeface="Helvetica Neue"/>
                <a:sym typeface="Helvetica Neue"/>
              </a:rPr>
              <a:t>public</a:t>
            </a:r>
            <a:r>
              <a:rPr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, </a:t>
            </a:r>
            <a:r>
              <a:rPr sz="2500" b="1">
                <a:latin typeface="Helvetica Neue"/>
                <a:ea typeface="Helvetica Neue"/>
                <a:cs typeface="Helvetica Neue"/>
                <a:sym typeface="Helvetica Neue"/>
              </a:rPr>
              <a:t>dedicated</a:t>
            </a:r>
            <a:r>
              <a:rPr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, or </a:t>
            </a:r>
            <a:r>
              <a:rPr sz="2500" b="1">
                <a:latin typeface="Helvetica Neue"/>
                <a:ea typeface="Helvetica Neue"/>
                <a:cs typeface="Helvetica Neue"/>
                <a:sym typeface="Helvetica Neue"/>
              </a:rPr>
              <a:t>on-premises*</a:t>
            </a:r>
            <a:r>
              <a:rPr sz="2500">
                <a:latin typeface="Helvetica Neue Light"/>
                <a:ea typeface="Helvetica Neue Light"/>
                <a:cs typeface="Helvetica Neue Light"/>
                <a:sym typeface="Helvetica Neue Light"/>
              </a:rPr>
              <a:t> implementation.</a:t>
            </a:r>
          </a:p>
        </p:txBody>
      </p:sp>
      <p:pic>
        <p:nvPicPr>
          <p:cNvPr id="324" name="hybridpagev6.jpg"/>
          <p:cNvPicPr/>
          <p:nvPr/>
        </p:nvPicPr>
        <p:blipFill>
          <a:blip r:embed="rId4">
            <a:extLst/>
          </a:blip>
          <a:srcRect l="55641" t="33313" r="12562" b="61129"/>
          <a:stretch>
            <a:fillRect/>
          </a:stretch>
        </p:blipFill>
        <p:spPr>
          <a:xfrm>
            <a:off x="4641850" y="8057383"/>
            <a:ext cx="3165610" cy="149032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3829913" y="2787691"/>
            <a:ext cx="1786342" cy="65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spcBef>
                <a:spcPts val="2400"/>
              </a:spcBef>
              <a:defRPr sz="1700" b="1">
                <a:solidFill>
                  <a:srgbClr val="06B9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700" b="1">
                <a:solidFill>
                  <a:srgbClr val="06B9A5"/>
                </a:solidFill>
              </a:rPr>
              <a:t>Infrastructure as a Service</a:t>
            </a:r>
          </a:p>
        </p:txBody>
      </p:sp>
      <p:grpSp>
        <p:nvGrpSpPr>
          <p:cNvPr id="335" name="Group 335"/>
          <p:cNvGrpSpPr/>
          <p:nvPr/>
        </p:nvGrpSpPr>
        <p:grpSpPr>
          <a:xfrm>
            <a:off x="3723518" y="3748061"/>
            <a:ext cx="2090312" cy="4339006"/>
            <a:chOff x="0" y="0"/>
            <a:chExt cx="2090310" cy="4339005"/>
          </a:xfrm>
        </p:grpSpPr>
        <p:sp>
          <p:nvSpPr>
            <p:cNvPr id="326" name="Shape 326"/>
            <p:cNvSpPr/>
            <p:nvPr/>
          </p:nvSpPr>
          <p:spPr>
            <a:xfrm>
              <a:off x="3823" y="0"/>
              <a:ext cx="2082665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Code</a:t>
              </a:r>
            </a:p>
          </p:txBody>
        </p:sp>
        <p:sp>
          <p:nvSpPr>
            <p:cNvPr id="327" name="Shape 327"/>
            <p:cNvSpPr/>
            <p:nvPr/>
          </p:nvSpPr>
          <p:spPr>
            <a:xfrm>
              <a:off x="6120" y="490558"/>
              <a:ext cx="2078071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Data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7066" y="981116"/>
              <a:ext cx="2076179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Runtime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6526" y="1471675"/>
              <a:ext cx="2077259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Middleware</a:t>
              </a:r>
            </a:p>
          </p:txBody>
        </p:sp>
        <p:sp>
          <p:nvSpPr>
            <p:cNvPr id="330" name="Shape 330"/>
            <p:cNvSpPr/>
            <p:nvPr/>
          </p:nvSpPr>
          <p:spPr>
            <a:xfrm>
              <a:off x="1003" y="1962233"/>
              <a:ext cx="2088305" cy="414539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6720" y="2452792"/>
              <a:ext cx="2076872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Virtualization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0" y="2943350"/>
              <a:ext cx="2090311" cy="414539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Servers</a:t>
              </a:r>
            </a:p>
          </p:txBody>
        </p:sp>
        <p:sp>
          <p:nvSpPr>
            <p:cNvPr id="333" name="Shape 333"/>
            <p:cNvSpPr/>
            <p:nvPr/>
          </p:nvSpPr>
          <p:spPr>
            <a:xfrm>
              <a:off x="6551" y="3433909"/>
              <a:ext cx="2077209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Storage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4763" y="3924468"/>
              <a:ext cx="2080785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Networking</a:t>
              </a:r>
            </a:p>
          </p:txBody>
        </p:sp>
      </p:grpSp>
      <p:grpSp>
        <p:nvGrpSpPr>
          <p:cNvPr id="345" name="Group 345"/>
          <p:cNvGrpSpPr/>
          <p:nvPr/>
        </p:nvGrpSpPr>
        <p:grpSpPr>
          <a:xfrm>
            <a:off x="6540892" y="3747419"/>
            <a:ext cx="2090312" cy="4339007"/>
            <a:chOff x="0" y="0"/>
            <a:chExt cx="2090310" cy="4339005"/>
          </a:xfrm>
        </p:grpSpPr>
        <p:sp>
          <p:nvSpPr>
            <p:cNvPr id="336" name="Shape 336"/>
            <p:cNvSpPr/>
            <p:nvPr/>
          </p:nvSpPr>
          <p:spPr>
            <a:xfrm>
              <a:off x="3823" y="0"/>
              <a:ext cx="2082665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Code</a:t>
              </a:r>
            </a:p>
          </p:txBody>
        </p:sp>
        <p:sp>
          <p:nvSpPr>
            <p:cNvPr id="337" name="Shape 337"/>
            <p:cNvSpPr/>
            <p:nvPr/>
          </p:nvSpPr>
          <p:spPr>
            <a:xfrm>
              <a:off x="6120" y="490558"/>
              <a:ext cx="2078071" cy="414538"/>
            </a:xfrm>
            <a:prstGeom prst="rect">
              <a:avLst/>
            </a:prstGeom>
            <a:solidFill>
              <a:srgbClr val="4050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Data</a:t>
              </a:r>
            </a:p>
          </p:txBody>
        </p:sp>
        <p:sp>
          <p:nvSpPr>
            <p:cNvPr id="338" name="Shape 338"/>
            <p:cNvSpPr/>
            <p:nvPr/>
          </p:nvSpPr>
          <p:spPr>
            <a:xfrm>
              <a:off x="7066" y="981116"/>
              <a:ext cx="2076179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Runtime</a:t>
              </a:r>
            </a:p>
          </p:txBody>
        </p:sp>
        <p:sp>
          <p:nvSpPr>
            <p:cNvPr id="339" name="Shape 339"/>
            <p:cNvSpPr/>
            <p:nvPr/>
          </p:nvSpPr>
          <p:spPr>
            <a:xfrm>
              <a:off x="6526" y="1471675"/>
              <a:ext cx="2077259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Middleware</a:t>
              </a:r>
            </a:p>
          </p:txBody>
        </p:sp>
        <p:sp>
          <p:nvSpPr>
            <p:cNvPr id="340" name="Shape 340"/>
            <p:cNvSpPr/>
            <p:nvPr/>
          </p:nvSpPr>
          <p:spPr>
            <a:xfrm>
              <a:off x="1003" y="1962233"/>
              <a:ext cx="2088305" cy="414539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OS</a:t>
              </a:r>
            </a:p>
          </p:txBody>
        </p:sp>
        <p:sp>
          <p:nvSpPr>
            <p:cNvPr id="341" name="Shape 341"/>
            <p:cNvSpPr/>
            <p:nvPr/>
          </p:nvSpPr>
          <p:spPr>
            <a:xfrm>
              <a:off x="6720" y="2452792"/>
              <a:ext cx="2076872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Virtualization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0" y="2943350"/>
              <a:ext cx="2090311" cy="414539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Servers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6551" y="3433909"/>
              <a:ext cx="2077209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Storage</a:t>
              </a:r>
            </a:p>
          </p:txBody>
        </p:sp>
        <p:sp>
          <p:nvSpPr>
            <p:cNvPr id="344" name="Shape 344"/>
            <p:cNvSpPr/>
            <p:nvPr/>
          </p:nvSpPr>
          <p:spPr>
            <a:xfrm>
              <a:off x="4763" y="3924468"/>
              <a:ext cx="2080785" cy="414538"/>
            </a:xfrm>
            <a:prstGeom prst="rect">
              <a:avLst/>
            </a:prstGeom>
            <a:solidFill>
              <a:srgbClr val="5592D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900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900">
                  <a:solidFill>
                    <a:srgbClr val="FFFFFF"/>
                  </a:solidFill>
                </a:rPr>
                <a:t>Networking</a:t>
              </a:r>
            </a:p>
          </p:txBody>
        </p:sp>
      </p:grpSp>
      <p:sp>
        <p:nvSpPr>
          <p:cNvPr id="346" name="Shape 346"/>
          <p:cNvSpPr/>
          <p:nvPr/>
        </p:nvSpPr>
        <p:spPr>
          <a:xfrm>
            <a:off x="6692877" y="2787050"/>
            <a:ext cx="1786341" cy="654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spcBef>
                <a:spcPts val="2400"/>
              </a:spcBef>
              <a:defRPr sz="1800" b="1">
                <a:solidFill>
                  <a:srgbClr val="5592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5592DA"/>
                </a:solidFill>
              </a:rPr>
              <a:t>Platform         as a Service</a:t>
            </a:r>
          </a:p>
        </p:txBody>
      </p:sp>
      <p:pic>
        <p:nvPicPr>
          <p:cNvPr id="347" name="Primary-DarkBackground-45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96941" y="1896281"/>
            <a:ext cx="715250" cy="715251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hape 348"/>
          <p:cNvSpPr/>
          <p:nvPr/>
        </p:nvSpPr>
        <p:spPr>
          <a:xfrm flipH="1">
            <a:off x="3380371" y="1944702"/>
            <a:ext cx="2" cy="6164231"/>
          </a:xfrm>
          <a:prstGeom prst="line">
            <a:avLst/>
          </a:prstGeom>
          <a:ln w="25400">
            <a:solidFill>
              <a:srgbClr val="5F6E75">
                <a:alpha val="29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 flipH="1">
            <a:off x="8945475" y="1944702"/>
            <a:ext cx="2" cy="6109448"/>
          </a:xfrm>
          <a:prstGeom prst="line">
            <a:avLst/>
          </a:prstGeom>
          <a:ln w="25400">
            <a:solidFill>
              <a:srgbClr val="5F6E75">
                <a:alpha val="29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 flipH="1">
            <a:off x="3588937" y="2253906"/>
            <a:ext cx="2009600" cy="1"/>
          </a:xfrm>
          <a:prstGeom prst="line">
            <a:avLst/>
          </a:prstGeom>
          <a:ln w="25400">
            <a:solidFill>
              <a:srgbClr val="06B9A5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 flipH="1">
            <a:off x="6658114" y="2249233"/>
            <a:ext cx="2131278" cy="1"/>
          </a:xfrm>
          <a:prstGeom prst="line">
            <a:avLst/>
          </a:prstGeom>
          <a:ln w="25400">
            <a:solidFill>
              <a:srgbClr val="5592DA"/>
            </a:solidFill>
            <a:miter lim="400000"/>
            <a:headEnd type="arrow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52" name="i-l-cloudfoundry-2x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06894" y="4299319"/>
            <a:ext cx="2795604" cy="1004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-l-openstack-2x.png"/>
          <p:cNvPicPr/>
          <p:nvPr/>
        </p:nvPicPr>
        <p:blipFill>
          <a:blip r:embed="rId7">
            <a:extLst/>
          </a:blip>
          <a:srcRect b="2976"/>
          <a:stretch>
            <a:fillRect/>
          </a:stretch>
        </p:blipFill>
        <p:spPr>
          <a:xfrm>
            <a:off x="9320165" y="6730458"/>
            <a:ext cx="2882860" cy="1005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i-l-docker-2x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217164" y="5481390"/>
            <a:ext cx="2985204" cy="1072957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9757146" y="9406971"/>
            <a:ext cx="3146739" cy="266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7093" tIns="27093" rIns="27093" bIns="27093" anchor="ctr">
            <a:spAutoFit/>
          </a:bodyPr>
          <a:lstStyle>
            <a:lvl1pPr algn="l" defTabSz="457200">
              <a:spcBef>
                <a:spcPts val="2400"/>
              </a:spcBef>
              <a:defRPr sz="1400" i="1">
                <a:solidFill>
                  <a:srgbClr val="9C9D9D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400" i="1">
                <a:solidFill>
                  <a:srgbClr val="9C9D9D"/>
                </a:solidFill>
              </a:rPr>
              <a:t>*Bluemix Local coming Summer 2015</a:t>
            </a:r>
          </a:p>
        </p:txBody>
      </p:sp>
      <p:sp>
        <p:nvSpPr>
          <p:cNvPr id="356" name="Shape 356"/>
          <p:cNvSpPr/>
          <p:nvPr/>
        </p:nvSpPr>
        <p:spPr>
          <a:xfrm>
            <a:off x="9346207" y="5481390"/>
            <a:ext cx="2727118" cy="1072957"/>
          </a:xfrm>
          <a:prstGeom prst="rect">
            <a:avLst/>
          </a:prstGeom>
          <a:solidFill>
            <a:srgbClr val="20AEE1">
              <a:alpha val="939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9350086" y="6607723"/>
            <a:ext cx="2727118" cy="1250978"/>
          </a:xfrm>
          <a:prstGeom prst="rect">
            <a:avLst/>
          </a:prstGeom>
          <a:solidFill>
            <a:srgbClr val="B74038">
              <a:alpha val="939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9343786" y="4177036"/>
            <a:ext cx="2727117" cy="1250978"/>
          </a:xfrm>
          <a:prstGeom prst="rect">
            <a:avLst/>
          </a:prstGeom>
          <a:solidFill>
            <a:srgbClr val="05497A">
              <a:alpha val="939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9320621" y="3626239"/>
            <a:ext cx="212873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l" defTabSz="912812">
              <a:spcBef>
                <a:spcPts val="1200"/>
              </a:spcBef>
              <a:defRPr sz="1500">
                <a:solidFill>
                  <a:srgbClr val="3C3E3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3C3E3E"/>
                </a:solidFill>
              </a:rPr>
              <a:t>Built on open technologies:</a:t>
            </a:r>
          </a:p>
        </p:txBody>
      </p:sp>
      <p:grpSp>
        <p:nvGrpSpPr>
          <p:cNvPr id="394" name="Group 394"/>
          <p:cNvGrpSpPr/>
          <p:nvPr/>
        </p:nvGrpSpPr>
        <p:grpSpPr>
          <a:xfrm>
            <a:off x="10950553" y="2194669"/>
            <a:ext cx="1706937" cy="1840484"/>
            <a:chOff x="0" y="0"/>
            <a:chExt cx="1706935" cy="1840482"/>
          </a:xfrm>
        </p:grpSpPr>
        <p:grpSp>
          <p:nvGrpSpPr>
            <p:cNvPr id="362" name="Group 362"/>
            <p:cNvGrpSpPr/>
            <p:nvPr/>
          </p:nvGrpSpPr>
          <p:grpSpPr>
            <a:xfrm>
              <a:off x="803852" y="249362"/>
              <a:ext cx="516581" cy="454657"/>
              <a:chOff x="0" y="0"/>
              <a:chExt cx="516580" cy="454656"/>
            </a:xfrm>
          </p:grpSpPr>
          <p:pic>
            <p:nvPicPr>
              <p:cNvPr id="360" name="image86.png"/>
              <p:cNvPicPr/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12863" y="80322"/>
                <a:ext cx="283676" cy="2819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1" name="hexagon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-1"/>
                <a:ext cx="516581" cy="4546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65" name="Group 365"/>
            <p:cNvGrpSpPr/>
            <p:nvPr/>
          </p:nvGrpSpPr>
          <p:grpSpPr>
            <a:xfrm>
              <a:off x="793967" y="707597"/>
              <a:ext cx="545914" cy="483989"/>
              <a:chOff x="0" y="0"/>
              <a:chExt cx="545913" cy="483988"/>
            </a:xfrm>
          </p:grpSpPr>
          <p:pic>
            <p:nvPicPr>
              <p:cNvPr id="363" name="image84.png"/>
              <p:cNvPicPr/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23064" y="92277"/>
                <a:ext cx="299784" cy="2994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4" name="hexagon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-1" y="-1"/>
                <a:ext cx="545915" cy="4839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68" name="Group 368"/>
            <p:cNvGrpSpPr/>
            <p:nvPr/>
          </p:nvGrpSpPr>
          <p:grpSpPr>
            <a:xfrm>
              <a:off x="395226" y="0"/>
              <a:ext cx="545914" cy="480730"/>
              <a:chOff x="0" y="0"/>
              <a:chExt cx="545913" cy="480729"/>
            </a:xfrm>
          </p:grpSpPr>
          <p:pic>
            <p:nvPicPr>
              <p:cNvPr id="366" name="image87.png"/>
              <p:cNvPicPr/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128831" y="87367"/>
                <a:ext cx="299124" cy="2974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67" name="hexagon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-1" y="-1"/>
                <a:ext cx="545915" cy="4807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71" name="Group 371"/>
            <p:cNvGrpSpPr/>
            <p:nvPr/>
          </p:nvGrpSpPr>
          <p:grpSpPr>
            <a:xfrm>
              <a:off x="388136" y="944250"/>
              <a:ext cx="498656" cy="444880"/>
              <a:chOff x="0" y="0"/>
              <a:chExt cx="498654" cy="444878"/>
            </a:xfrm>
          </p:grpSpPr>
          <p:pic>
            <p:nvPicPr>
              <p:cNvPr id="369" name="image71.png"/>
              <p:cNvPicPr/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124375" y="97542"/>
                <a:ext cx="238497" cy="2404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0" name="hexagon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498655" cy="4448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72" name="image.png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235985" y="493399"/>
              <a:ext cx="470951" cy="4090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6" name="Group 376"/>
            <p:cNvGrpSpPr/>
            <p:nvPr/>
          </p:nvGrpSpPr>
          <p:grpSpPr>
            <a:xfrm>
              <a:off x="1330297" y="563879"/>
              <a:ext cx="254218" cy="252588"/>
              <a:chOff x="0" y="0"/>
              <a:chExt cx="254216" cy="252587"/>
            </a:xfrm>
          </p:grpSpPr>
          <p:sp>
            <p:nvSpPr>
              <p:cNvPr id="373" name="Shape 373"/>
              <p:cNvSpPr/>
              <p:nvPr/>
            </p:nvSpPr>
            <p:spPr>
              <a:xfrm>
                <a:off x="110202" y="-1"/>
                <a:ext cx="140815" cy="122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9BD4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74" name="Shape 374"/>
              <p:cNvSpPr/>
              <p:nvPr/>
            </p:nvSpPr>
            <p:spPr>
              <a:xfrm>
                <a:off x="-1" y="69620"/>
                <a:ext cx="140815" cy="122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1F7B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75" name="Shape 375"/>
              <p:cNvSpPr/>
              <p:nvPr/>
            </p:nvSpPr>
            <p:spPr>
              <a:xfrm>
                <a:off x="113402" y="129802"/>
                <a:ext cx="140815" cy="122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2EA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379" name="Group 379"/>
            <p:cNvGrpSpPr/>
            <p:nvPr/>
          </p:nvGrpSpPr>
          <p:grpSpPr>
            <a:xfrm>
              <a:off x="361292" y="1385826"/>
              <a:ext cx="513323" cy="454657"/>
              <a:chOff x="0" y="0"/>
              <a:chExt cx="513321" cy="454656"/>
            </a:xfrm>
          </p:grpSpPr>
          <p:pic>
            <p:nvPicPr>
              <p:cNvPr id="377" name="image85.png"/>
              <p:cNvPicPr/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102304" y="89494"/>
                <a:ext cx="266689" cy="2667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8" name="hexagon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-1" y="-1"/>
                <a:ext cx="513323" cy="4546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82" name="Group 382"/>
            <p:cNvGrpSpPr/>
            <p:nvPr/>
          </p:nvGrpSpPr>
          <p:grpSpPr>
            <a:xfrm>
              <a:off x="0" y="1156418"/>
              <a:ext cx="498655" cy="444879"/>
              <a:chOff x="0" y="0"/>
              <a:chExt cx="498654" cy="444878"/>
            </a:xfrm>
          </p:grpSpPr>
          <p:pic>
            <p:nvPicPr>
              <p:cNvPr id="380" name="image84.png"/>
              <p:cNvPicPr/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12411" y="84820"/>
                <a:ext cx="273832" cy="2752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1" name="hexagon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498655" cy="4448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85" name="Group 385"/>
            <p:cNvGrpSpPr/>
            <p:nvPr/>
          </p:nvGrpSpPr>
          <p:grpSpPr>
            <a:xfrm>
              <a:off x="407627" y="483561"/>
              <a:ext cx="498655" cy="444879"/>
              <a:chOff x="0" y="0"/>
              <a:chExt cx="498654" cy="444878"/>
            </a:xfrm>
          </p:grpSpPr>
          <p:pic>
            <p:nvPicPr>
              <p:cNvPr id="383" name="image74.png"/>
              <p:cNvPicPr/>
              <p:nvPr/>
            </p:nvPicPr>
            <p:blipFill>
              <a:blip r:embed="rId16">
                <a:extLst/>
              </a:blip>
              <a:stretch>
                <a:fillRect/>
              </a:stretch>
            </p:blipFill>
            <p:spPr>
              <a:xfrm>
                <a:off x="107221" y="77629"/>
                <a:ext cx="273832" cy="2752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4" name="hexagon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498655" cy="4448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88" name="Group 388"/>
            <p:cNvGrpSpPr/>
            <p:nvPr/>
          </p:nvGrpSpPr>
          <p:grpSpPr>
            <a:xfrm>
              <a:off x="779118" y="1178184"/>
              <a:ext cx="498656" cy="444879"/>
              <a:chOff x="0" y="0"/>
              <a:chExt cx="498654" cy="444878"/>
            </a:xfrm>
          </p:grpSpPr>
          <p:pic>
            <p:nvPicPr>
              <p:cNvPr id="386" name="image73.png"/>
              <p:cNvPicPr/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113967" y="92968"/>
                <a:ext cx="243882" cy="2457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7" name="hexagon.png"/>
              <p:cNvPicPr/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498655" cy="4448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89" name="image.png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8997" y="259229"/>
              <a:ext cx="470951" cy="409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93" name="Group 393"/>
            <p:cNvGrpSpPr/>
            <p:nvPr/>
          </p:nvGrpSpPr>
          <p:grpSpPr>
            <a:xfrm>
              <a:off x="123309" y="329709"/>
              <a:ext cx="254218" cy="252588"/>
              <a:chOff x="0" y="0"/>
              <a:chExt cx="254216" cy="252587"/>
            </a:xfrm>
          </p:grpSpPr>
          <p:sp>
            <p:nvSpPr>
              <p:cNvPr id="390" name="Shape 390"/>
              <p:cNvSpPr/>
              <p:nvPr/>
            </p:nvSpPr>
            <p:spPr>
              <a:xfrm>
                <a:off x="110202" y="-1"/>
                <a:ext cx="140815" cy="122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9BD4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91" name="Shape 391"/>
              <p:cNvSpPr/>
              <p:nvPr/>
            </p:nvSpPr>
            <p:spPr>
              <a:xfrm>
                <a:off x="-1" y="69620"/>
                <a:ext cx="140815" cy="122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1F7B8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92" name="Shape 392"/>
              <p:cNvSpPr/>
              <p:nvPr/>
            </p:nvSpPr>
            <p:spPr>
              <a:xfrm>
                <a:off x="113402" y="129802"/>
                <a:ext cx="140815" cy="122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70" y="0"/>
                    </a:moveTo>
                    <a:lnTo>
                      <a:pt x="16161" y="0"/>
                    </a:lnTo>
                    <a:lnTo>
                      <a:pt x="21600" y="10787"/>
                    </a:lnTo>
                    <a:lnTo>
                      <a:pt x="16197" y="21600"/>
                    </a:lnTo>
                    <a:lnTo>
                      <a:pt x="5389" y="21600"/>
                    </a:lnTo>
                    <a:lnTo>
                      <a:pt x="0" y="11176"/>
                    </a:lnTo>
                    <a:lnTo>
                      <a:pt x="5470" y="0"/>
                    </a:lnTo>
                    <a:close/>
                  </a:path>
                </a:pathLst>
              </a:custGeom>
              <a:solidFill>
                <a:srgbClr val="2EA3B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91440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/>
        </p:nvSpPr>
        <p:spPr>
          <a:xfrm flipV="1">
            <a:off x="6499147" y="3073908"/>
            <a:ext cx="1" cy="5477485"/>
          </a:xfrm>
          <a:prstGeom prst="line">
            <a:avLst/>
          </a:prstGeom>
          <a:ln w="38100">
            <a:solidFill>
              <a:srgbClr val="406F93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10" name="Shape 910"/>
          <p:cNvSpPr>
            <a:spLocks noGrp="1"/>
          </p:cNvSpPr>
          <p:nvPr>
            <p:ph type="title"/>
          </p:nvPr>
        </p:nvSpPr>
        <p:spPr>
          <a:xfrm>
            <a:off x="342900" y="215900"/>
            <a:ext cx="11763375" cy="2159000"/>
          </a:xfrm>
          <a:prstGeom prst="rect">
            <a:avLst/>
          </a:prstGeom>
        </p:spPr>
        <p:txBody>
          <a:bodyPr anchor="t"/>
          <a:lstStyle>
            <a:lvl1pPr>
              <a:defRPr sz="3800"/>
            </a:lvl1pPr>
          </a:lstStyle>
          <a:p>
            <a:pPr lvl="0">
              <a:defRPr sz="1800" b="0"/>
            </a:pPr>
            <a:r>
              <a:rPr sz="3800" b="1"/>
              <a:t>Enterprise integration, data, and API management </a:t>
            </a:r>
          </a:p>
        </p:txBody>
      </p:sp>
      <p:sp>
        <p:nvSpPr>
          <p:cNvPr id="911" name="Shape 911"/>
          <p:cNvSpPr/>
          <p:nvPr/>
        </p:nvSpPr>
        <p:spPr>
          <a:xfrm>
            <a:off x="344915" y="894832"/>
            <a:ext cx="121689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1300012">
              <a:spcBef>
                <a:spcPts val="160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400"/>
              <a:t>Five key integration, data, and API management capabilities are now built directly into Bluemix, making hybrid application architecture even easier and more flexible.</a:t>
            </a:r>
          </a:p>
        </p:txBody>
      </p:sp>
      <p:sp>
        <p:nvSpPr>
          <p:cNvPr id="912" name="Shape 912"/>
          <p:cNvSpPr>
            <a:spLocks noGrp="1"/>
          </p:cNvSpPr>
          <p:nvPr>
            <p:ph type="sldNum" sz="quarter" idx="2"/>
          </p:nvPr>
        </p:nvSpPr>
        <p:spPr>
          <a:xfrm>
            <a:off x="82858" y="9340352"/>
            <a:ext cx="368504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A6AAA9"/>
                </a:solidFill>
              </a:rPr>
              <a:t>8</a:t>
            </a:fld>
            <a:endParaRPr>
              <a:solidFill>
                <a:srgbClr val="A6AAA9"/>
              </a:solidFill>
            </a:endParaRPr>
          </a:p>
        </p:txBody>
      </p:sp>
      <p:grpSp>
        <p:nvGrpSpPr>
          <p:cNvPr id="915" name="Group 915"/>
          <p:cNvGrpSpPr/>
          <p:nvPr/>
        </p:nvGrpSpPr>
        <p:grpSpPr>
          <a:xfrm>
            <a:off x="5992290" y="2626001"/>
            <a:ext cx="1020220" cy="1161147"/>
            <a:chOff x="0" y="0"/>
            <a:chExt cx="1020218" cy="1161146"/>
          </a:xfrm>
        </p:grpSpPr>
        <p:pic>
          <p:nvPicPr>
            <p:cNvPr id="913" name="pasted-image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5102" y="0"/>
              <a:ext cx="640081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4" name="Shape 914"/>
            <p:cNvSpPr/>
            <p:nvPr/>
          </p:nvSpPr>
          <p:spPr>
            <a:xfrm>
              <a:off x="0" y="680317"/>
              <a:ext cx="1020219" cy="4808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>
              <a:lvl1pPr>
                <a:defRPr sz="1400" b="1">
                  <a:solidFill>
                    <a:srgbClr val="26475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400" b="1">
                  <a:solidFill>
                    <a:srgbClr val="26475B"/>
                  </a:solidFill>
                </a:rPr>
                <a:t>Secure Gateway</a:t>
              </a:r>
            </a:p>
          </p:txBody>
        </p:sp>
      </p:grpSp>
      <p:grpSp>
        <p:nvGrpSpPr>
          <p:cNvPr id="918" name="Group 918"/>
          <p:cNvGrpSpPr/>
          <p:nvPr/>
        </p:nvGrpSpPr>
        <p:grpSpPr>
          <a:xfrm>
            <a:off x="5874148" y="5243352"/>
            <a:ext cx="1256504" cy="1163998"/>
            <a:chOff x="0" y="0"/>
            <a:chExt cx="1256502" cy="1163996"/>
          </a:xfrm>
        </p:grpSpPr>
        <p:pic>
          <p:nvPicPr>
            <p:cNvPr id="916" name="pasted-image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08211" y="0"/>
              <a:ext cx="640081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17" name="Shape 917"/>
            <p:cNvSpPr/>
            <p:nvPr/>
          </p:nvSpPr>
          <p:spPr>
            <a:xfrm>
              <a:off x="0" y="683167"/>
              <a:ext cx="1256503" cy="4808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>
              <a:lvl1pPr>
                <a:defRPr sz="1400" b="1">
                  <a:solidFill>
                    <a:srgbClr val="26475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400" b="1">
                  <a:solidFill>
                    <a:srgbClr val="26475B"/>
                  </a:solidFill>
                </a:rPr>
                <a:t>Connect and Compose</a:t>
              </a:r>
            </a:p>
          </p:txBody>
        </p:sp>
      </p:grpSp>
      <p:grpSp>
        <p:nvGrpSpPr>
          <p:cNvPr id="921" name="Group 921"/>
          <p:cNvGrpSpPr/>
          <p:nvPr/>
        </p:nvGrpSpPr>
        <p:grpSpPr>
          <a:xfrm>
            <a:off x="5992290" y="4078797"/>
            <a:ext cx="1020220" cy="940035"/>
            <a:chOff x="0" y="0"/>
            <a:chExt cx="1020218" cy="940033"/>
          </a:xfrm>
        </p:grpSpPr>
        <p:pic>
          <p:nvPicPr>
            <p:cNvPr id="919" name="pasted-image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8331" y="0"/>
              <a:ext cx="635001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0" name="Shape 920"/>
            <p:cNvSpPr/>
            <p:nvPr/>
          </p:nvSpPr>
          <p:spPr>
            <a:xfrm>
              <a:off x="0" y="675104"/>
              <a:ext cx="1020219" cy="2649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>
              <a:lvl1pPr>
                <a:defRPr sz="1400" b="1">
                  <a:solidFill>
                    <a:srgbClr val="26475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400" b="1">
                  <a:solidFill>
                    <a:srgbClr val="26475B"/>
                  </a:solidFill>
                </a:rPr>
                <a:t>DataWorks</a:t>
              </a:r>
            </a:p>
          </p:txBody>
        </p:sp>
      </p:grpSp>
      <p:grpSp>
        <p:nvGrpSpPr>
          <p:cNvPr id="924" name="Group 924"/>
          <p:cNvGrpSpPr/>
          <p:nvPr/>
        </p:nvGrpSpPr>
        <p:grpSpPr>
          <a:xfrm>
            <a:off x="5874148" y="6606469"/>
            <a:ext cx="1256504" cy="1163998"/>
            <a:chOff x="0" y="0"/>
            <a:chExt cx="1256502" cy="1163996"/>
          </a:xfrm>
        </p:grpSpPr>
        <p:pic>
          <p:nvPicPr>
            <p:cNvPr id="922" name="pasted-image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98051" y="0"/>
              <a:ext cx="635001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3" name="Shape 923"/>
            <p:cNvSpPr/>
            <p:nvPr/>
          </p:nvSpPr>
          <p:spPr>
            <a:xfrm>
              <a:off x="0" y="683167"/>
              <a:ext cx="1256503" cy="48083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>
              <a:lvl1pPr>
                <a:defRPr sz="1400" b="1">
                  <a:solidFill>
                    <a:srgbClr val="26475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400" b="1">
                  <a:solidFill>
                    <a:srgbClr val="26475B"/>
                  </a:solidFill>
                </a:rPr>
                <a:t>API Management</a:t>
              </a:r>
            </a:p>
          </p:txBody>
        </p:sp>
      </p:grpSp>
      <p:grpSp>
        <p:nvGrpSpPr>
          <p:cNvPr id="927" name="Group 927"/>
          <p:cNvGrpSpPr/>
          <p:nvPr/>
        </p:nvGrpSpPr>
        <p:grpSpPr>
          <a:xfrm>
            <a:off x="5992290" y="8027645"/>
            <a:ext cx="1020220" cy="1209076"/>
            <a:chOff x="0" y="0"/>
            <a:chExt cx="1020218" cy="1209075"/>
          </a:xfrm>
        </p:grpSpPr>
        <p:pic>
          <p:nvPicPr>
            <p:cNvPr id="925" name="pasted-image.ti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92609" y="0"/>
              <a:ext cx="635001" cy="63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26" name="Shape 926"/>
            <p:cNvSpPr/>
            <p:nvPr/>
          </p:nvSpPr>
          <p:spPr>
            <a:xfrm>
              <a:off x="0" y="728245"/>
              <a:ext cx="1020219" cy="4808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7093" tIns="27093" rIns="27093" bIns="27093" numCol="1" anchor="ctr">
              <a:spAutoFit/>
            </a:bodyPr>
            <a:lstStyle>
              <a:lvl1pPr>
                <a:defRPr sz="1400" b="1">
                  <a:solidFill>
                    <a:srgbClr val="26475B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400" b="1">
                  <a:solidFill>
                    <a:srgbClr val="26475B"/>
                  </a:solidFill>
                </a:rPr>
                <a:t>API Harmony</a:t>
              </a:r>
            </a:p>
          </p:txBody>
        </p:sp>
      </p:grpSp>
      <p:sp>
        <p:nvSpPr>
          <p:cNvPr id="928" name="Shape 928"/>
          <p:cNvSpPr/>
          <p:nvPr/>
        </p:nvSpPr>
        <p:spPr>
          <a:xfrm>
            <a:off x="7344840" y="3441191"/>
            <a:ext cx="5230419" cy="1097647"/>
          </a:xfrm>
          <a:prstGeom prst="rect">
            <a:avLst/>
          </a:prstGeom>
          <a:ln w="38100">
            <a:solidFill>
              <a:srgbClr val="406F93">
                <a:alpha val="45522"/>
              </a:srgbClr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92DA"/>
                </a:solidFill>
              </a:defRPr>
            </a:pP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556090" y="1978301"/>
            <a:ext cx="5230420" cy="1097647"/>
          </a:xfrm>
          <a:prstGeom prst="rect">
            <a:avLst/>
          </a:prstGeom>
          <a:ln w="38100">
            <a:solidFill>
              <a:srgbClr val="406F93">
                <a:alpha val="45522"/>
              </a:srgbClr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92DA"/>
                </a:solidFill>
              </a:defRPr>
            </a:pPr>
            <a:endParaRPr/>
          </a:p>
        </p:txBody>
      </p:sp>
      <p:sp>
        <p:nvSpPr>
          <p:cNvPr id="930" name="Shape 930"/>
          <p:cNvSpPr/>
          <p:nvPr/>
        </p:nvSpPr>
        <p:spPr>
          <a:xfrm>
            <a:off x="556090" y="4687930"/>
            <a:ext cx="5230420" cy="1097648"/>
          </a:xfrm>
          <a:prstGeom prst="rect">
            <a:avLst/>
          </a:prstGeom>
          <a:ln w="38100">
            <a:solidFill>
              <a:srgbClr val="406F93">
                <a:alpha val="45522"/>
              </a:srgbClr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92DA"/>
                </a:solidFill>
              </a:defRPr>
            </a:pPr>
            <a:endParaRPr/>
          </a:p>
        </p:txBody>
      </p:sp>
      <p:sp>
        <p:nvSpPr>
          <p:cNvPr id="931" name="Shape 931"/>
          <p:cNvSpPr/>
          <p:nvPr/>
        </p:nvSpPr>
        <p:spPr>
          <a:xfrm>
            <a:off x="7344840" y="6722195"/>
            <a:ext cx="5230419" cy="1097647"/>
          </a:xfrm>
          <a:prstGeom prst="rect">
            <a:avLst/>
          </a:prstGeom>
          <a:ln w="38100">
            <a:solidFill>
              <a:srgbClr val="406F93">
                <a:alpha val="45522"/>
              </a:srgbClr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92DA"/>
                </a:solidFill>
              </a:defRPr>
            </a:pPr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556090" y="8174866"/>
            <a:ext cx="5230420" cy="1097647"/>
          </a:xfrm>
          <a:prstGeom prst="rect">
            <a:avLst/>
          </a:prstGeom>
          <a:ln w="38100">
            <a:solidFill>
              <a:srgbClr val="406F93">
                <a:alpha val="45522"/>
              </a:srgbClr>
            </a:solidFill>
          </a:ln>
        </p:spPr>
        <p:txBody>
          <a:bodyPr lIns="0" tIns="0" rIns="0" bIns="0" anchor="ctr"/>
          <a:lstStyle/>
          <a:p>
            <a:pPr lvl="0">
              <a:defRPr>
                <a:solidFill>
                  <a:srgbClr val="5592DA"/>
                </a:solidFill>
              </a:defRPr>
            </a:pPr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843771" y="2153512"/>
            <a:ext cx="481317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lvl="0" algn="l">
              <a:defRPr sz="1800"/>
            </a:pPr>
            <a:r>
              <a:rPr sz="1500" b="1">
                <a:solidFill>
                  <a:srgbClr val="2647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Securely access data and applications</a:t>
            </a:r>
            <a:r>
              <a:rPr sz="1500">
                <a:solidFill>
                  <a:srgbClr val="2647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in other clouds, enterprise data centers and locally on developer laptops </a:t>
            </a:r>
          </a:p>
        </p:txBody>
      </p:sp>
      <p:sp>
        <p:nvSpPr>
          <p:cNvPr id="934" name="Shape 934"/>
          <p:cNvSpPr/>
          <p:nvPr/>
        </p:nvSpPr>
        <p:spPr>
          <a:xfrm>
            <a:off x="7616963" y="3608889"/>
            <a:ext cx="481317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lvl="0" algn="l">
              <a:defRPr sz="1800"/>
            </a:pPr>
            <a:r>
              <a:rPr sz="1500" b="1">
                <a:solidFill>
                  <a:srgbClr val="2647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services</a:t>
            </a:r>
            <a:r>
              <a:rPr sz="1500">
                <a:solidFill>
                  <a:srgbClr val="2647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like: Shape data, load data, provision masked data, profile data, and classify data let you </a:t>
            </a:r>
            <a:r>
              <a:rPr sz="1500" b="1">
                <a:solidFill>
                  <a:srgbClr val="2647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prepare your data </a:t>
            </a:r>
            <a:r>
              <a:rPr sz="1500">
                <a:solidFill>
                  <a:srgbClr val="2647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for use in production apps</a:t>
            </a:r>
          </a:p>
        </p:txBody>
      </p:sp>
      <p:sp>
        <p:nvSpPr>
          <p:cNvPr id="935" name="Shape 935"/>
          <p:cNvSpPr/>
          <p:nvPr/>
        </p:nvSpPr>
        <p:spPr>
          <a:xfrm>
            <a:off x="853614" y="4868453"/>
            <a:ext cx="481317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lvl="0" algn="l">
              <a:defRPr sz="1800"/>
            </a:pPr>
            <a:r>
              <a:rPr sz="1500" b="1">
                <a:solidFill>
                  <a:srgbClr val="2647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REST APIs</a:t>
            </a:r>
            <a:r>
              <a:rPr sz="1500">
                <a:solidFill>
                  <a:srgbClr val="2647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from on-premises or cloud endpoints (DB2, SFDC, etc).  Assemble multiple APIs into a single API using Node-RED for composition</a:t>
            </a:r>
          </a:p>
        </p:txBody>
      </p:sp>
      <p:sp>
        <p:nvSpPr>
          <p:cNvPr id="936" name="Shape 936"/>
          <p:cNvSpPr/>
          <p:nvPr/>
        </p:nvSpPr>
        <p:spPr>
          <a:xfrm>
            <a:off x="7553463" y="6909068"/>
            <a:ext cx="481317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lvl="0" algn="l">
              <a:defRPr sz="1800"/>
            </a:pPr>
            <a:r>
              <a:rPr sz="1400" b="1">
                <a:solidFill>
                  <a:srgbClr val="2647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Publish, promote, and oversee your APIs</a:t>
            </a:r>
            <a:r>
              <a:rPr sz="1400">
                <a:solidFill>
                  <a:srgbClr val="2647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in a secure, scalable environment. Includes the creation of end user support resources that define and document the API</a:t>
            </a:r>
          </a:p>
        </p:txBody>
      </p:sp>
      <p:sp>
        <p:nvSpPr>
          <p:cNvPr id="937" name="Shape 937"/>
          <p:cNvSpPr/>
          <p:nvPr/>
        </p:nvSpPr>
        <p:spPr>
          <a:xfrm>
            <a:off x="764714" y="8371833"/>
            <a:ext cx="4908303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lvl="0" algn="l">
              <a:defRPr sz="1800"/>
            </a:pPr>
            <a:r>
              <a:rPr sz="1400" b="1">
                <a:solidFill>
                  <a:srgbClr val="26475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the right API for your app. </a:t>
            </a:r>
            <a:r>
              <a:rPr sz="1400">
                <a:solidFill>
                  <a:srgbClr val="2647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 Built from a corpus of the world’s public APIs, it understands relationships between already selected APIs and new ones being searched</a:t>
            </a:r>
          </a:p>
        </p:txBody>
      </p:sp>
      <p:sp>
        <p:nvSpPr>
          <p:cNvPr id="938" name="Shape 938"/>
          <p:cNvSpPr/>
          <p:nvPr/>
        </p:nvSpPr>
        <p:spPr>
          <a:xfrm flipH="1">
            <a:off x="5767471" y="2935942"/>
            <a:ext cx="471234" cy="1"/>
          </a:xfrm>
          <a:prstGeom prst="line">
            <a:avLst/>
          </a:prstGeom>
          <a:ln w="38100">
            <a:solidFill>
              <a:srgbClr val="406F93">
                <a:alpha val="18102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39" name="Shape 939"/>
          <p:cNvSpPr/>
          <p:nvPr/>
        </p:nvSpPr>
        <p:spPr>
          <a:xfrm flipH="1">
            <a:off x="6735453" y="4370278"/>
            <a:ext cx="607845" cy="1"/>
          </a:xfrm>
          <a:prstGeom prst="line">
            <a:avLst/>
          </a:prstGeom>
          <a:ln w="38100">
            <a:solidFill>
              <a:srgbClr val="406F93">
                <a:alpha val="18102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0" name="Shape 940"/>
          <p:cNvSpPr/>
          <p:nvPr/>
        </p:nvSpPr>
        <p:spPr>
          <a:xfrm flipH="1">
            <a:off x="5779018" y="5559819"/>
            <a:ext cx="499947" cy="1"/>
          </a:xfrm>
          <a:prstGeom prst="line">
            <a:avLst/>
          </a:prstGeom>
          <a:ln w="38100">
            <a:solidFill>
              <a:srgbClr val="406F93">
                <a:alpha val="18102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1" name="Shape 941"/>
          <p:cNvSpPr/>
          <p:nvPr/>
        </p:nvSpPr>
        <p:spPr>
          <a:xfrm flipH="1">
            <a:off x="6759270" y="6910350"/>
            <a:ext cx="571083" cy="1"/>
          </a:xfrm>
          <a:prstGeom prst="line">
            <a:avLst/>
          </a:prstGeom>
          <a:ln w="38100">
            <a:solidFill>
              <a:srgbClr val="406F93">
                <a:alpha val="18102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42" name="Shape 942"/>
          <p:cNvSpPr/>
          <p:nvPr/>
        </p:nvSpPr>
        <p:spPr>
          <a:xfrm flipH="1">
            <a:off x="5778581" y="8345450"/>
            <a:ext cx="494597" cy="1"/>
          </a:xfrm>
          <a:prstGeom prst="line">
            <a:avLst/>
          </a:prstGeom>
          <a:ln w="38100">
            <a:solidFill>
              <a:srgbClr val="406F93">
                <a:alpha val="18102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943" name="pasted-image.pdf"/>
          <p:cNvPicPr/>
          <p:nvPr/>
        </p:nvPicPr>
        <p:blipFill>
          <a:blip r:embed="rId8">
            <a:extLst/>
          </a:blip>
          <a:srcRect b="3901"/>
          <a:stretch>
            <a:fillRect/>
          </a:stretch>
        </p:blipFill>
        <p:spPr>
          <a:xfrm>
            <a:off x="9981474" y="4611832"/>
            <a:ext cx="2268978" cy="1895858"/>
          </a:xfrm>
          <a:prstGeom prst="rect">
            <a:avLst/>
          </a:prstGeom>
          <a:ln w="25400">
            <a:solidFill>
              <a:srgbClr val="406F93">
                <a:alpha val="44000"/>
              </a:srgbClr>
            </a:solidFill>
          </a:ln>
        </p:spPr>
      </p:pic>
      <p:pic>
        <p:nvPicPr>
          <p:cNvPr id="944" name="pasted-image.pdf"/>
          <p:cNvPicPr/>
          <p:nvPr/>
        </p:nvPicPr>
        <p:blipFill>
          <a:blip r:embed="rId9">
            <a:extLst/>
          </a:blip>
          <a:srcRect l="4131" t="2452" r="4512" b="7189"/>
          <a:stretch>
            <a:fillRect/>
          </a:stretch>
        </p:blipFill>
        <p:spPr>
          <a:xfrm>
            <a:off x="898284" y="5862871"/>
            <a:ext cx="2312165" cy="2156507"/>
          </a:xfrm>
          <a:prstGeom prst="rect">
            <a:avLst/>
          </a:prstGeom>
          <a:ln w="25400">
            <a:solidFill>
              <a:srgbClr val="406F93">
                <a:alpha val="44000"/>
              </a:srgbClr>
            </a:solidFill>
          </a:ln>
        </p:spPr>
      </p:pic>
      <p:pic>
        <p:nvPicPr>
          <p:cNvPr id="945" name="pasted-image.png"/>
          <p:cNvPicPr/>
          <p:nvPr/>
        </p:nvPicPr>
        <p:blipFill>
          <a:blip r:embed="rId10">
            <a:extLst/>
          </a:blip>
          <a:srcRect b="10742"/>
          <a:stretch>
            <a:fillRect/>
          </a:stretch>
        </p:blipFill>
        <p:spPr>
          <a:xfrm>
            <a:off x="917349" y="3135055"/>
            <a:ext cx="1945988" cy="1389546"/>
          </a:xfrm>
          <a:prstGeom prst="rect">
            <a:avLst/>
          </a:prstGeom>
          <a:ln w="25400">
            <a:solidFill>
              <a:srgbClr val="406F93">
                <a:alpha val="44000"/>
              </a:srgbClr>
            </a:solidFill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/>
          </p:cNvSpPr>
          <p:nvPr>
            <p:ph type="title"/>
          </p:nvPr>
        </p:nvSpPr>
        <p:spPr>
          <a:xfrm>
            <a:off x="342900" y="215900"/>
            <a:ext cx="11763375" cy="2159000"/>
          </a:xfrm>
          <a:prstGeom prst="rect">
            <a:avLst/>
          </a:prstGeom>
        </p:spPr>
        <p:txBody>
          <a:bodyPr anchor="t"/>
          <a:lstStyle>
            <a:lvl1pPr>
              <a:defRPr sz="3900"/>
            </a:lvl1pPr>
          </a:lstStyle>
          <a:p>
            <a:pPr lvl="0">
              <a:defRPr sz="1800" b="0"/>
            </a:pPr>
            <a:r>
              <a:rPr sz="3900" b="1"/>
              <a:t>Sign up in minutes. Pay for what you use.</a:t>
            </a:r>
          </a:p>
        </p:txBody>
      </p:sp>
      <p:sp>
        <p:nvSpPr>
          <p:cNvPr id="695" name="Shape 695"/>
          <p:cNvSpPr>
            <a:spLocks noGrp="1"/>
          </p:cNvSpPr>
          <p:nvPr>
            <p:ph type="sldNum" sz="quarter" idx="2"/>
          </p:nvPr>
        </p:nvSpPr>
        <p:spPr>
          <a:xfrm>
            <a:off x="76406" y="9340352"/>
            <a:ext cx="368504" cy="381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>
                <a:solidFill>
                  <a:srgbClr val="000000"/>
                </a:solidFill>
              </a:defRPr>
            </a:pPr>
            <a:fld id="{86CB4B4D-7CA3-9044-876B-883B54F8677D}" type="slidenum">
              <a:rPr>
                <a:solidFill>
                  <a:srgbClr val="A6AAA9"/>
                </a:solidFill>
              </a:rPr>
              <a:t>9</a:t>
            </a:fld>
            <a:endParaRPr>
              <a:solidFill>
                <a:srgbClr val="A6AAA9"/>
              </a:solidFill>
            </a:endParaRPr>
          </a:p>
        </p:txBody>
      </p:sp>
      <p:sp>
        <p:nvSpPr>
          <p:cNvPr id="696" name="Shape 696"/>
          <p:cNvSpPr/>
          <p:nvPr/>
        </p:nvSpPr>
        <p:spPr>
          <a:xfrm>
            <a:off x="368756" y="849891"/>
            <a:ext cx="11711664" cy="53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spcBef>
                <a:spcPts val="2400"/>
              </a:spcBef>
              <a:defRPr sz="2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>
              <a:defRPr sz="1800"/>
            </a:pPr>
            <a:r>
              <a:rPr sz="2900"/>
              <a:t>Cloud based pricing models to serve developer needs.</a:t>
            </a:r>
          </a:p>
        </p:txBody>
      </p:sp>
      <p:sp>
        <p:nvSpPr>
          <p:cNvPr id="697" name="Shape 697"/>
          <p:cNvSpPr/>
          <p:nvPr/>
        </p:nvSpPr>
        <p:spPr>
          <a:xfrm>
            <a:off x="427205" y="2168834"/>
            <a:ext cx="5576094" cy="1189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283986" lvl="0" indent="-283986" algn="l">
              <a:spcBef>
                <a:spcPts val="4200"/>
              </a:spcBef>
              <a:buSzPct val="75000"/>
              <a:buChar char="•"/>
              <a:defRPr sz="1800"/>
            </a:pPr>
            <a:r>
              <a:rPr sz="2300" b="1">
                <a:latin typeface="Helvetica Neue"/>
                <a:ea typeface="Helvetica Neue"/>
                <a:cs typeface="Helvetica Neue"/>
                <a:sym typeface="Helvetica Neue"/>
              </a:rPr>
              <a:t>30 day trial (no credit card required) </a:t>
            </a:r>
            <a:r>
              <a:rPr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-</a:t>
            </a:r>
            <a:r>
              <a:rPr sz="2300" b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Designed to allow testing of an entire application on the platform</a:t>
            </a:r>
          </a:p>
        </p:txBody>
      </p:sp>
      <p:sp>
        <p:nvSpPr>
          <p:cNvPr id="698" name="Shape 698"/>
          <p:cNvSpPr/>
          <p:nvPr/>
        </p:nvSpPr>
        <p:spPr>
          <a:xfrm>
            <a:off x="378270" y="1635973"/>
            <a:ext cx="3761691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647700">
              <a:lnSpc>
                <a:spcPct val="119999"/>
              </a:lnSpc>
              <a:spcBef>
                <a:spcPts val="4000"/>
              </a:spcBef>
              <a:defRPr sz="2800" b="1">
                <a:solidFill>
                  <a:srgbClr val="5592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592DA"/>
                </a:solidFill>
              </a:rPr>
              <a:t>Friction free adoption</a:t>
            </a:r>
          </a:p>
        </p:txBody>
      </p:sp>
      <p:sp>
        <p:nvSpPr>
          <p:cNvPr id="699" name="Shape 699"/>
          <p:cNvSpPr/>
          <p:nvPr/>
        </p:nvSpPr>
        <p:spPr>
          <a:xfrm>
            <a:off x="427205" y="3321747"/>
            <a:ext cx="5445509" cy="1516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83986" lvl="0" indent="-283986" algn="l">
              <a:spcBef>
                <a:spcPts val="4200"/>
              </a:spcBef>
              <a:buSzPct val="75000"/>
              <a:buChar char="•"/>
              <a:defRPr sz="1800"/>
            </a:pPr>
            <a:r>
              <a:rPr sz="2300" b="1">
                <a:latin typeface="Helvetica Neue"/>
                <a:ea typeface="Helvetica Neue"/>
                <a:cs typeface="Helvetica Neue"/>
                <a:sym typeface="Helvetica Neue"/>
              </a:rPr>
              <a:t>Free tier for every service</a:t>
            </a:r>
            <a:r>
              <a:rPr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 - encourages experimentation of new services for applications already running on Bluemix</a:t>
            </a:r>
          </a:p>
        </p:txBody>
      </p:sp>
      <p:sp>
        <p:nvSpPr>
          <p:cNvPr id="700" name="Shape 700"/>
          <p:cNvSpPr/>
          <p:nvPr/>
        </p:nvSpPr>
        <p:spPr>
          <a:xfrm>
            <a:off x="427205" y="5366348"/>
            <a:ext cx="544550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283986" lvl="0" indent="-283986" algn="l">
              <a:spcBef>
                <a:spcPts val="4200"/>
              </a:spcBef>
              <a:buSzPct val="75000"/>
              <a:buChar char="•"/>
              <a:defRPr sz="1800"/>
            </a:pPr>
            <a:r>
              <a:rPr sz="2300" b="1">
                <a:latin typeface="Helvetica Neue"/>
                <a:ea typeface="Helvetica Neue"/>
                <a:cs typeface="Helvetica Neue"/>
                <a:sym typeface="Helvetica Neue"/>
              </a:rPr>
              <a:t>Pay-as-you-go </a:t>
            </a:r>
            <a:r>
              <a:rPr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- optimized for flexibility, no term commitment</a:t>
            </a:r>
          </a:p>
        </p:txBody>
      </p:sp>
      <p:sp>
        <p:nvSpPr>
          <p:cNvPr id="701" name="Shape 701"/>
          <p:cNvSpPr/>
          <p:nvPr/>
        </p:nvSpPr>
        <p:spPr>
          <a:xfrm>
            <a:off x="378270" y="4877309"/>
            <a:ext cx="5115460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647700">
              <a:lnSpc>
                <a:spcPct val="119999"/>
              </a:lnSpc>
              <a:spcBef>
                <a:spcPts val="4000"/>
              </a:spcBef>
              <a:defRPr sz="2800" b="1">
                <a:solidFill>
                  <a:srgbClr val="5592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592DA"/>
                </a:solidFill>
              </a:rPr>
              <a:t>Multiple Commitment Models</a:t>
            </a:r>
          </a:p>
        </p:txBody>
      </p:sp>
      <p:sp>
        <p:nvSpPr>
          <p:cNvPr id="702" name="Shape 702"/>
          <p:cNvSpPr/>
          <p:nvPr/>
        </p:nvSpPr>
        <p:spPr>
          <a:xfrm>
            <a:off x="427205" y="6177395"/>
            <a:ext cx="5445509" cy="1161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83986" lvl="0" indent="-283986" algn="l">
              <a:spcBef>
                <a:spcPts val="4200"/>
              </a:spcBef>
              <a:buSzPct val="75000"/>
              <a:buChar char="•"/>
              <a:defRPr sz="1800"/>
            </a:pPr>
            <a:r>
              <a:rPr sz="2300" b="1">
                <a:latin typeface="Helvetica Neue"/>
                <a:ea typeface="Helvetica Neue"/>
                <a:cs typeface="Helvetica Neue"/>
                <a:sym typeface="Helvetica Neue"/>
              </a:rPr>
              <a:t>Subscription</a:t>
            </a:r>
            <a:r>
              <a:rPr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 - term based optimized for cost, discounted from pay as you go rates</a:t>
            </a:r>
          </a:p>
        </p:txBody>
      </p:sp>
      <p:sp>
        <p:nvSpPr>
          <p:cNvPr id="703" name="Shape 703"/>
          <p:cNvSpPr/>
          <p:nvPr/>
        </p:nvSpPr>
        <p:spPr>
          <a:xfrm>
            <a:off x="427205" y="7907782"/>
            <a:ext cx="544550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283986" lvl="0" indent="-283986" algn="l">
              <a:spcBef>
                <a:spcPts val="4200"/>
              </a:spcBef>
              <a:buSzPct val="75000"/>
              <a:buChar char="•"/>
              <a:defRPr sz="1800"/>
            </a:pPr>
            <a:r>
              <a:rPr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Zero to coding in </a:t>
            </a:r>
            <a:r>
              <a:rPr sz="2300" b="1">
                <a:latin typeface="Helvetica Neue"/>
                <a:ea typeface="Helvetica Neue"/>
                <a:cs typeface="Helvetica Neue"/>
                <a:sym typeface="Helvetica Neue"/>
              </a:rPr>
              <a:t>less than 5 minutes</a:t>
            </a:r>
          </a:p>
        </p:txBody>
      </p:sp>
      <p:sp>
        <p:nvSpPr>
          <p:cNvPr id="704" name="Shape 704"/>
          <p:cNvSpPr/>
          <p:nvPr/>
        </p:nvSpPr>
        <p:spPr>
          <a:xfrm>
            <a:off x="378270" y="7406044"/>
            <a:ext cx="2116329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647700">
              <a:lnSpc>
                <a:spcPct val="119999"/>
              </a:lnSpc>
              <a:spcBef>
                <a:spcPts val="4000"/>
              </a:spcBef>
              <a:defRPr sz="2800" b="1">
                <a:solidFill>
                  <a:srgbClr val="5592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5592DA"/>
                </a:solidFill>
              </a:rPr>
              <a:t>Self Service</a:t>
            </a:r>
          </a:p>
        </p:txBody>
      </p:sp>
      <p:sp>
        <p:nvSpPr>
          <p:cNvPr id="705" name="Shape 705"/>
          <p:cNvSpPr/>
          <p:nvPr/>
        </p:nvSpPr>
        <p:spPr>
          <a:xfrm>
            <a:off x="427205" y="8373911"/>
            <a:ext cx="5445509" cy="805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83986" lvl="0" indent="-283986" algn="l">
              <a:spcBef>
                <a:spcPts val="4200"/>
              </a:spcBef>
              <a:buSzPct val="75000"/>
              <a:buChar char="•"/>
              <a:defRPr sz="1800"/>
            </a:pPr>
            <a:r>
              <a:rPr sz="2300" b="1">
                <a:latin typeface="Helvetica Neue"/>
                <a:ea typeface="Helvetica Neue"/>
                <a:cs typeface="Helvetica Neue"/>
                <a:sym typeface="Helvetica Neue"/>
              </a:rPr>
              <a:t>Credit card </a:t>
            </a:r>
            <a:r>
              <a:rPr sz="2300">
                <a:latin typeface="Helvetica Neue Light"/>
                <a:ea typeface="Helvetica Neue Light"/>
                <a:cs typeface="Helvetica Neue Light"/>
                <a:sym typeface="Helvetica Neue Light"/>
              </a:rPr>
              <a:t>over the web in many countries - or through your IBM rep</a:t>
            </a:r>
          </a:p>
        </p:txBody>
      </p:sp>
      <p:pic>
        <p:nvPicPr>
          <p:cNvPr id="706" name="usage_charge_confusion.png"/>
          <p:cNvPicPr/>
          <p:nvPr/>
        </p:nvPicPr>
        <p:blipFill>
          <a:blip r:embed="rId3">
            <a:extLst/>
          </a:blip>
          <a:srcRect b="72134"/>
          <a:stretch>
            <a:fillRect/>
          </a:stretch>
        </p:blipFill>
        <p:spPr>
          <a:xfrm>
            <a:off x="7040971" y="5232970"/>
            <a:ext cx="5576185" cy="4158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Bluemix sign up.png"/>
          <p:cNvPicPr/>
          <p:nvPr/>
        </p:nvPicPr>
        <p:blipFill>
          <a:blip r:embed="rId4">
            <a:extLst/>
          </a:blip>
          <a:srcRect l="43114" t="1528" b="41941"/>
          <a:stretch>
            <a:fillRect/>
          </a:stretch>
        </p:blipFill>
        <p:spPr>
          <a:xfrm>
            <a:off x="7025915" y="1758552"/>
            <a:ext cx="5226584" cy="3032928"/>
          </a:xfrm>
          <a:prstGeom prst="rect">
            <a:avLst/>
          </a:prstGeom>
          <a:ln w="25400">
            <a:solidFill>
              <a:srgbClr val="3C5567">
                <a:alpha val="15000"/>
              </a:srgbClr>
            </a:solidFill>
            <a:miter lim="400000"/>
          </a:ln>
        </p:spPr>
      </p:pic>
    </p:spTree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965</Words>
  <Application>Microsoft Office PowerPoint</Application>
  <PresentationFormat>Custom</PresentationFormat>
  <Paragraphs>151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Avenir Book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HelvNeue Bold for IBM</vt:lpstr>
      <vt:lpstr>Lucida Grande</vt:lpstr>
      <vt:lpstr>Times</vt:lpstr>
      <vt:lpstr>White</vt:lpstr>
      <vt:lpstr>The Digital Innovation Platform</vt:lpstr>
      <vt:lpstr>Innovation is the new currency</vt:lpstr>
      <vt:lpstr>To really disrupt, a business should focus on building differentiation and rent the rest</vt:lpstr>
      <vt:lpstr>Bluemix started as a public PaaS</vt:lpstr>
      <vt:lpstr>So what is Bluemix?</vt:lpstr>
      <vt:lpstr>Enterprises have additional requirements</vt:lpstr>
      <vt:lpstr>We listened. Now we’re evolving to become even more flexible.</vt:lpstr>
      <vt:lpstr>Enterprise integration, data, and API management </vt:lpstr>
      <vt:lpstr>Sign up in minutes. Pay for what you use.</vt:lpstr>
      <vt:lpstr>Host a Bluemix Hackathon for your devs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Digital Innovation Platform</dc:title>
  <dc:creator>cmay</dc:creator>
  <cp:lastModifiedBy>ADMINIBM</cp:lastModifiedBy>
  <cp:revision>7</cp:revision>
  <dcterms:modified xsi:type="dcterms:W3CDTF">2016-04-07T12:49:48Z</dcterms:modified>
</cp:coreProperties>
</file>